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a:srgbClr val="7D7167"/>
    <a:srgbClr val="786E64"/>
    <a:srgbClr val="4B3C3C"/>
    <a:srgbClr val="FEC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5"/>
    <p:restoredTop sz="96327"/>
  </p:normalViewPr>
  <p:slideViewPr>
    <p:cSldViewPr snapToGrid="0">
      <p:cViewPr>
        <p:scale>
          <a:sx n="120" d="100"/>
          <a:sy n="120" d="100"/>
        </p:scale>
        <p:origin x="1061" y="-4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727A-C961-A440-93F1-2804A1E4764E}" type="datetimeFigureOut">
              <a:rPr lang="fr-FR" smtClean="0"/>
              <a:t>12/09/2023</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A08BB-CC7D-9743-BEC7-E4F5AC98EB0E}" type="slidenum">
              <a:rPr lang="fr-FR" smtClean="0"/>
              <a:t>‹N°›</a:t>
            </a:fld>
            <a:endParaRPr lang="fr-FR"/>
          </a:p>
        </p:txBody>
      </p:sp>
    </p:spTree>
    <p:extLst>
      <p:ext uri="{BB962C8B-B14F-4D97-AF65-F5344CB8AC3E}">
        <p14:creationId xmlns:p14="http://schemas.microsoft.com/office/powerpoint/2010/main" val="131164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che">
    <p:spTree>
      <p:nvGrpSpPr>
        <p:cNvPr id="1" name=""/>
        <p:cNvGrpSpPr/>
        <p:nvPr/>
      </p:nvGrpSpPr>
      <p:grpSpPr>
        <a:xfrm>
          <a:off x="0" y="0"/>
          <a:ext cx="0" cy="0"/>
          <a:chOff x="0" y="0"/>
          <a:chExt cx="0" cy="0"/>
        </a:xfrm>
      </p:grpSpPr>
      <p:pic>
        <p:nvPicPr>
          <p:cNvPr id="51" name="Image 50">
            <a:extLst>
              <a:ext uri="{FF2B5EF4-FFF2-40B4-BE49-F238E27FC236}">
                <a16:creationId xmlns:a16="http://schemas.microsoft.com/office/drawing/2014/main" id="{96B59920-442B-9259-AC16-B5A7E929A854}"/>
              </a:ext>
            </a:extLst>
          </p:cNvPr>
          <p:cNvPicPr>
            <a:picLocks noChangeAspect="1"/>
          </p:cNvPicPr>
          <p:nvPr userDrawn="1"/>
        </p:nvPicPr>
        <p:blipFill>
          <a:blip r:embed="rId2"/>
          <a:stretch>
            <a:fillRect/>
          </a:stretch>
        </p:blipFill>
        <p:spPr>
          <a:xfrm>
            <a:off x="0" y="7554913"/>
            <a:ext cx="3784600" cy="3136900"/>
          </a:xfrm>
          <a:prstGeom prst="rect">
            <a:avLst/>
          </a:prstGeom>
        </p:spPr>
      </p:pic>
      <p:pic>
        <p:nvPicPr>
          <p:cNvPr id="50" name="Image 49">
            <a:extLst>
              <a:ext uri="{FF2B5EF4-FFF2-40B4-BE49-F238E27FC236}">
                <a16:creationId xmlns:a16="http://schemas.microsoft.com/office/drawing/2014/main" id="{D543DC6E-E8E8-A6A9-3651-3990E79121B4}"/>
              </a:ext>
            </a:extLst>
          </p:cNvPr>
          <p:cNvPicPr>
            <a:picLocks noChangeAspect="1"/>
          </p:cNvPicPr>
          <p:nvPr userDrawn="1"/>
        </p:nvPicPr>
        <p:blipFill>
          <a:blip r:embed="rId3"/>
          <a:stretch>
            <a:fillRect/>
          </a:stretch>
        </p:blipFill>
        <p:spPr>
          <a:xfrm>
            <a:off x="2620734" y="2618333"/>
            <a:ext cx="4940300" cy="4381500"/>
          </a:xfrm>
          <a:prstGeom prst="rect">
            <a:avLst/>
          </a:prstGeom>
          <a:solidFill>
            <a:srgbClr val="FFCD00"/>
          </a:solidFill>
        </p:spPr>
      </p:pic>
      <p:pic>
        <p:nvPicPr>
          <p:cNvPr id="48" name="Image 47">
            <a:extLst>
              <a:ext uri="{FF2B5EF4-FFF2-40B4-BE49-F238E27FC236}">
                <a16:creationId xmlns:a16="http://schemas.microsoft.com/office/drawing/2014/main" id="{BF2EF394-7F1E-3138-DB82-DA41A6C31A7C}"/>
              </a:ext>
            </a:extLst>
          </p:cNvPr>
          <p:cNvPicPr>
            <a:picLocks noChangeAspect="1"/>
          </p:cNvPicPr>
          <p:nvPr userDrawn="1"/>
        </p:nvPicPr>
        <p:blipFill>
          <a:blip r:embed="rId4"/>
          <a:stretch>
            <a:fillRect/>
          </a:stretch>
        </p:blipFill>
        <p:spPr>
          <a:xfrm>
            <a:off x="-19515" y="-13464"/>
            <a:ext cx="2628900" cy="2628900"/>
          </a:xfrm>
          <a:prstGeom prst="rect">
            <a:avLst/>
          </a:prstGeom>
          <a:solidFill>
            <a:srgbClr val="FFCD00"/>
          </a:solidFill>
        </p:spPr>
      </p:pic>
      <p:pic>
        <p:nvPicPr>
          <p:cNvPr id="49" name="Image 48">
            <a:extLst>
              <a:ext uri="{FF2B5EF4-FFF2-40B4-BE49-F238E27FC236}">
                <a16:creationId xmlns:a16="http://schemas.microsoft.com/office/drawing/2014/main" id="{266926D6-DAA1-2EFC-CC53-2B3770603F74}"/>
              </a:ext>
            </a:extLst>
          </p:cNvPr>
          <p:cNvPicPr>
            <a:picLocks noChangeAspect="1"/>
          </p:cNvPicPr>
          <p:nvPr userDrawn="1"/>
        </p:nvPicPr>
        <p:blipFill>
          <a:blip r:embed="rId5"/>
          <a:stretch>
            <a:fillRect/>
          </a:stretch>
        </p:blipFill>
        <p:spPr>
          <a:xfrm>
            <a:off x="172801" y="235231"/>
            <a:ext cx="2197100" cy="2197100"/>
          </a:xfrm>
          <a:prstGeom prst="rect">
            <a:avLst/>
          </a:prstGeom>
        </p:spPr>
      </p:pic>
      <p:sp>
        <p:nvSpPr>
          <p:cNvPr id="27" name="ZoneTexte 26">
            <a:extLst>
              <a:ext uri="{FF2B5EF4-FFF2-40B4-BE49-F238E27FC236}">
                <a16:creationId xmlns:a16="http://schemas.microsoft.com/office/drawing/2014/main" id="{E21833FC-2927-BD30-84CA-6C67F93E1857}"/>
              </a:ext>
            </a:extLst>
          </p:cNvPr>
          <p:cNvSpPr txBox="1"/>
          <p:nvPr userDrawn="1"/>
        </p:nvSpPr>
        <p:spPr>
          <a:xfrm>
            <a:off x="2894723" y="1573715"/>
            <a:ext cx="3116611" cy="307777"/>
          </a:xfrm>
          <a:prstGeom prst="rect">
            <a:avLst/>
          </a:prstGeom>
        </p:spPr>
        <p:txBody>
          <a:bodyPr wrap="square" rtlCol="0">
            <a:spAutoFit/>
          </a:bodyPr>
          <a:lstStyle/>
          <a:p>
            <a:pPr marL="0" algn="l" defTabSz="457200" rtl="0" eaLnBrk="1" latinLnBrk="0" hangingPunct="1"/>
            <a:r>
              <a:rPr lang="fr-FR" sz="1400" b="0" kern="120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ACTIVITÉ DE L’ENTREPRISE</a:t>
            </a:r>
          </a:p>
        </p:txBody>
      </p:sp>
      <p:sp>
        <p:nvSpPr>
          <p:cNvPr id="29" name="ZoneTexte 28">
            <a:extLst>
              <a:ext uri="{FF2B5EF4-FFF2-40B4-BE49-F238E27FC236}">
                <a16:creationId xmlns:a16="http://schemas.microsoft.com/office/drawing/2014/main" id="{54E6387C-BCD3-F614-F3AF-12AD22011509}"/>
              </a:ext>
            </a:extLst>
          </p:cNvPr>
          <p:cNvSpPr txBox="1"/>
          <p:nvPr userDrawn="1"/>
        </p:nvSpPr>
        <p:spPr>
          <a:xfrm>
            <a:off x="4182687" y="1076217"/>
            <a:ext cx="3062717" cy="307777"/>
          </a:xfrm>
          <a:prstGeom prst="rect">
            <a:avLst/>
          </a:prstGeom>
        </p:spPr>
        <p:txBody>
          <a:bodyPr wrap="square" rtlCol="0">
            <a:spAutoFit/>
          </a:bodyPr>
          <a:lstStyle/>
          <a:p>
            <a:pPr algn="l"/>
            <a:r>
              <a:rPr lang="fr-FR" sz="1400" b="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DESCRIPTION DU PROJET</a:t>
            </a:r>
          </a:p>
        </p:txBody>
      </p:sp>
      <p:pic>
        <p:nvPicPr>
          <p:cNvPr id="39" name="Image 38" descr="Une image contenant texte, vaisselle, assiette&#10;&#10;Description générée automatiquement">
            <a:extLst>
              <a:ext uri="{FF2B5EF4-FFF2-40B4-BE49-F238E27FC236}">
                <a16:creationId xmlns:a16="http://schemas.microsoft.com/office/drawing/2014/main" id="{BE525942-FE22-90F0-8C61-B12220C20B9C}"/>
              </a:ext>
            </a:extLst>
          </p:cNvPr>
          <p:cNvPicPr>
            <a:picLocks noChangeAspect="1"/>
          </p:cNvPicPr>
          <p:nvPr userDrawn="1"/>
        </p:nvPicPr>
        <p:blipFill>
          <a:blip r:embed="rId6"/>
          <a:stretch>
            <a:fillRect/>
          </a:stretch>
        </p:blipFill>
        <p:spPr>
          <a:xfrm>
            <a:off x="247455" y="10044764"/>
            <a:ext cx="1406285" cy="414196"/>
          </a:xfrm>
          <a:prstGeom prst="rect">
            <a:avLst/>
          </a:prstGeom>
        </p:spPr>
      </p:pic>
      <p:pic>
        <p:nvPicPr>
          <p:cNvPr id="41" name="Image 40" descr="Une image contenant logo&#10;&#10;Description générée automatiquement">
            <a:extLst>
              <a:ext uri="{FF2B5EF4-FFF2-40B4-BE49-F238E27FC236}">
                <a16:creationId xmlns:a16="http://schemas.microsoft.com/office/drawing/2014/main" id="{AC961F28-9ADA-A51B-FA24-2EC3D431A245}"/>
              </a:ext>
            </a:extLst>
          </p:cNvPr>
          <p:cNvPicPr>
            <a:picLocks noChangeAspect="1"/>
          </p:cNvPicPr>
          <p:nvPr userDrawn="1"/>
        </p:nvPicPr>
        <p:blipFill>
          <a:blip r:embed="rId7"/>
          <a:stretch>
            <a:fillRect/>
          </a:stretch>
        </p:blipFill>
        <p:spPr>
          <a:xfrm>
            <a:off x="6492950" y="176987"/>
            <a:ext cx="855588" cy="839645"/>
          </a:xfrm>
          <a:prstGeom prst="rect">
            <a:avLst/>
          </a:prstGeom>
        </p:spPr>
      </p:pic>
      <p:pic>
        <p:nvPicPr>
          <p:cNvPr id="52" name="Image 51">
            <a:extLst>
              <a:ext uri="{FF2B5EF4-FFF2-40B4-BE49-F238E27FC236}">
                <a16:creationId xmlns:a16="http://schemas.microsoft.com/office/drawing/2014/main" id="{FC0789C3-8B7D-CAD7-ABB5-341F48423A89}"/>
              </a:ext>
            </a:extLst>
          </p:cNvPr>
          <p:cNvPicPr>
            <a:picLocks noChangeAspect="1"/>
          </p:cNvPicPr>
          <p:nvPr userDrawn="1"/>
        </p:nvPicPr>
        <p:blipFill>
          <a:blip r:embed="rId8"/>
          <a:stretch>
            <a:fillRect/>
          </a:stretch>
        </p:blipFill>
        <p:spPr>
          <a:xfrm>
            <a:off x="172801" y="2777073"/>
            <a:ext cx="114300" cy="101600"/>
          </a:xfrm>
          <a:prstGeom prst="rect">
            <a:avLst/>
          </a:prstGeom>
        </p:spPr>
      </p:pic>
      <p:sp>
        <p:nvSpPr>
          <p:cNvPr id="56" name="Espace réservé du texte 55">
            <a:extLst>
              <a:ext uri="{FF2B5EF4-FFF2-40B4-BE49-F238E27FC236}">
                <a16:creationId xmlns:a16="http://schemas.microsoft.com/office/drawing/2014/main" id="{E23EF3A8-3FA8-E70F-FE31-3E371D2020D4}"/>
              </a:ext>
            </a:extLst>
          </p:cNvPr>
          <p:cNvSpPr>
            <a:spLocks noGrp="1"/>
          </p:cNvSpPr>
          <p:nvPr>
            <p:ph type="body" sz="quarter" idx="26" hasCustomPrompt="1"/>
          </p:nvPr>
        </p:nvSpPr>
        <p:spPr>
          <a:xfrm>
            <a:off x="485109" y="914980"/>
            <a:ext cx="1619653" cy="404812"/>
          </a:xfrm>
          <a:prstGeom prst="rect">
            <a:avLst/>
          </a:prstGeom>
        </p:spPr>
        <p:txBody>
          <a:bodyPr/>
          <a:lstStyle>
            <a:lvl1pPr marL="0" indent="0">
              <a:buNone/>
              <a:defRPr>
                <a:solidFill>
                  <a:srgbClr val="4B3C3C"/>
                </a:solidFill>
                <a:latin typeface="Impact" panose="020B0806030902050204" pitchFamily="34" charset="0"/>
              </a:defRPr>
            </a:lvl1pPr>
          </a:lstStyle>
          <a:p>
            <a:pPr lvl="0"/>
            <a:r>
              <a:rPr lang="fr-FR" dirty="0"/>
              <a:t>NOM PROJET</a:t>
            </a:r>
          </a:p>
        </p:txBody>
      </p:sp>
      <p:sp>
        <p:nvSpPr>
          <p:cNvPr id="58" name="Espace réservé du texte 18">
            <a:extLst>
              <a:ext uri="{FF2B5EF4-FFF2-40B4-BE49-F238E27FC236}">
                <a16:creationId xmlns:a16="http://schemas.microsoft.com/office/drawing/2014/main" id="{8C4D7DDD-5266-D388-CB13-561BE10FB5AD}"/>
              </a:ext>
            </a:extLst>
          </p:cNvPr>
          <p:cNvSpPr>
            <a:spLocks noGrp="1"/>
          </p:cNvSpPr>
          <p:nvPr>
            <p:ph type="body" sz="quarter" idx="28" hasCustomPrompt="1"/>
          </p:nvPr>
        </p:nvSpPr>
        <p:spPr>
          <a:xfrm>
            <a:off x="4182687" y="1358824"/>
            <a:ext cx="3074763" cy="256753"/>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8 mots maximum</a:t>
            </a:r>
          </a:p>
        </p:txBody>
      </p:sp>
      <p:sp>
        <p:nvSpPr>
          <p:cNvPr id="59" name="Ellipse 58">
            <a:extLst>
              <a:ext uri="{FF2B5EF4-FFF2-40B4-BE49-F238E27FC236}">
                <a16:creationId xmlns:a16="http://schemas.microsoft.com/office/drawing/2014/main" id="{48365BE9-802B-973C-B309-07141E31F513}"/>
              </a:ext>
            </a:extLst>
          </p:cNvPr>
          <p:cNvSpPr/>
          <p:nvPr userDrawn="1"/>
        </p:nvSpPr>
        <p:spPr>
          <a:xfrm>
            <a:off x="4182828" y="1201759"/>
            <a:ext cx="53254" cy="53254"/>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a:extLst>
              <a:ext uri="{FF2B5EF4-FFF2-40B4-BE49-F238E27FC236}">
                <a16:creationId xmlns:a16="http://schemas.microsoft.com/office/drawing/2014/main" id="{A2262F18-DD1D-4A96-4307-4C0389195703}"/>
              </a:ext>
            </a:extLst>
          </p:cNvPr>
          <p:cNvSpPr/>
          <p:nvPr userDrawn="1"/>
        </p:nvSpPr>
        <p:spPr>
          <a:xfrm>
            <a:off x="2903536" y="1698147"/>
            <a:ext cx="53254" cy="53254"/>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space réservé du texte 18">
            <a:extLst>
              <a:ext uri="{FF2B5EF4-FFF2-40B4-BE49-F238E27FC236}">
                <a16:creationId xmlns:a16="http://schemas.microsoft.com/office/drawing/2014/main" id="{DBDA3C53-1D47-9A28-14C8-BD9C66AFDA2B}"/>
              </a:ext>
            </a:extLst>
          </p:cNvPr>
          <p:cNvSpPr>
            <a:spLocks noGrp="1"/>
          </p:cNvSpPr>
          <p:nvPr>
            <p:ph type="body" sz="quarter" idx="29" hasCustomPrompt="1"/>
          </p:nvPr>
        </p:nvSpPr>
        <p:spPr>
          <a:xfrm>
            <a:off x="2921693" y="1885162"/>
            <a:ext cx="4335758" cy="646440"/>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50 mots maximum</a:t>
            </a:r>
          </a:p>
        </p:txBody>
      </p:sp>
      <p:sp>
        <p:nvSpPr>
          <p:cNvPr id="62" name="ZoneTexte 61">
            <a:extLst>
              <a:ext uri="{FF2B5EF4-FFF2-40B4-BE49-F238E27FC236}">
                <a16:creationId xmlns:a16="http://schemas.microsoft.com/office/drawing/2014/main" id="{DD127D3C-134B-B7E2-E593-FAC7DC03300E}"/>
              </a:ext>
            </a:extLst>
          </p:cNvPr>
          <p:cNvSpPr txBox="1"/>
          <p:nvPr userDrawn="1"/>
        </p:nvSpPr>
        <p:spPr>
          <a:xfrm>
            <a:off x="246308" y="2703045"/>
            <a:ext cx="950699" cy="261610"/>
          </a:xfrm>
          <a:prstGeom prst="rect">
            <a:avLst/>
          </a:prstGeom>
        </p:spPr>
        <p:txBody>
          <a:bodyPr wrap="square" rtlCol="0">
            <a:spAutoFit/>
          </a:bodyPr>
          <a:lstStyle/>
          <a:p>
            <a:pPr algn="l"/>
            <a:r>
              <a:rPr lang="fr-FR" sz="1050" b="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COMMUNE</a:t>
            </a:r>
          </a:p>
        </p:txBody>
      </p:sp>
      <p:sp>
        <p:nvSpPr>
          <p:cNvPr id="63" name="Espace réservé du texte 18">
            <a:extLst>
              <a:ext uri="{FF2B5EF4-FFF2-40B4-BE49-F238E27FC236}">
                <a16:creationId xmlns:a16="http://schemas.microsoft.com/office/drawing/2014/main" id="{1F6DD852-6F12-3468-C9FB-564BF79021A0}"/>
              </a:ext>
            </a:extLst>
          </p:cNvPr>
          <p:cNvSpPr>
            <a:spLocks noGrp="1"/>
          </p:cNvSpPr>
          <p:nvPr>
            <p:ph type="body" sz="quarter" idx="30" hasCustomPrompt="1"/>
          </p:nvPr>
        </p:nvSpPr>
        <p:spPr>
          <a:xfrm>
            <a:off x="921380" y="2735562"/>
            <a:ext cx="1494741"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xxx</a:t>
            </a:r>
          </a:p>
        </p:txBody>
      </p:sp>
      <p:pic>
        <p:nvPicPr>
          <p:cNvPr id="64" name="Image 63">
            <a:extLst>
              <a:ext uri="{FF2B5EF4-FFF2-40B4-BE49-F238E27FC236}">
                <a16:creationId xmlns:a16="http://schemas.microsoft.com/office/drawing/2014/main" id="{F379769B-F23B-D0FE-CAE6-0736FBF48459}"/>
              </a:ext>
            </a:extLst>
          </p:cNvPr>
          <p:cNvPicPr>
            <a:picLocks noChangeAspect="1"/>
          </p:cNvPicPr>
          <p:nvPr userDrawn="1"/>
        </p:nvPicPr>
        <p:blipFill>
          <a:blip r:embed="rId8"/>
          <a:stretch>
            <a:fillRect/>
          </a:stretch>
        </p:blipFill>
        <p:spPr>
          <a:xfrm>
            <a:off x="172801" y="2997967"/>
            <a:ext cx="114300" cy="101600"/>
          </a:xfrm>
          <a:prstGeom prst="rect">
            <a:avLst/>
          </a:prstGeom>
        </p:spPr>
      </p:pic>
      <p:sp>
        <p:nvSpPr>
          <p:cNvPr id="65" name="ZoneTexte 64">
            <a:extLst>
              <a:ext uri="{FF2B5EF4-FFF2-40B4-BE49-F238E27FC236}">
                <a16:creationId xmlns:a16="http://schemas.microsoft.com/office/drawing/2014/main" id="{27E9B638-9CB1-A9BF-97D4-054F8D54E292}"/>
              </a:ext>
            </a:extLst>
          </p:cNvPr>
          <p:cNvSpPr txBox="1"/>
          <p:nvPr userDrawn="1"/>
        </p:nvSpPr>
        <p:spPr>
          <a:xfrm>
            <a:off x="237376" y="2923939"/>
            <a:ext cx="950699" cy="261610"/>
          </a:xfrm>
          <a:prstGeom prst="rect">
            <a:avLst/>
          </a:prstGeom>
        </p:spPr>
        <p:txBody>
          <a:bodyPr wrap="square" rtlCol="0">
            <a:spAutoFit/>
          </a:bodyPr>
          <a:lstStyle/>
          <a:p>
            <a:pPr algn="l"/>
            <a:r>
              <a:rPr lang="fr-FR" sz="1050" b="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DÉPARTEMENT</a:t>
            </a:r>
          </a:p>
        </p:txBody>
      </p:sp>
      <p:sp>
        <p:nvSpPr>
          <p:cNvPr id="66" name="Espace réservé du texte 18">
            <a:extLst>
              <a:ext uri="{FF2B5EF4-FFF2-40B4-BE49-F238E27FC236}">
                <a16:creationId xmlns:a16="http://schemas.microsoft.com/office/drawing/2014/main" id="{53CC65C0-89C3-2291-0A8D-7536F97E6CBB}"/>
              </a:ext>
            </a:extLst>
          </p:cNvPr>
          <p:cNvSpPr>
            <a:spLocks noGrp="1"/>
          </p:cNvSpPr>
          <p:nvPr>
            <p:ph type="body" sz="quarter" idx="31" hasCustomPrompt="1"/>
          </p:nvPr>
        </p:nvSpPr>
        <p:spPr>
          <a:xfrm>
            <a:off x="1113674" y="2961593"/>
            <a:ext cx="1302448"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xxx</a:t>
            </a:r>
          </a:p>
        </p:txBody>
      </p:sp>
      <p:pic>
        <p:nvPicPr>
          <p:cNvPr id="67" name="Image 66">
            <a:extLst>
              <a:ext uri="{FF2B5EF4-FFF2-40B4-BE49-F238E27FC236}">
                <a16:creationId xmlns:a16="http://schemas.microsoft.com/office/drawing/2014/main" id="{B15232E8-E419-FDA3-41CA-88FFFDC2A777}"/>
              </a:ext>
            </a:extLst>
          </p:cNvPr>
          <p:cNvPicPr>
            <a:picLocks noChangeAspect="1"/>
          </p:cNvPicPr>
          <p:nvPr userDrawn="1"/>
        </p:nvPicPr>
        <p:blipFill>
          <a:blip r:embed="rId8"/>
          <a:stretch>
            <a:fillRect/>
          </a:stretch>
        </p:blipFill>
        <p:spPr>
          <a:xfrm>
            <a:off x="172801" y="3234273"/>
            <a:ext cx="114300" cy="101600"/>
          </a:xfrm>
          <a:prstGeom prst="rect">
            <a:avLst/>
          </a:prstGeom>
        </p:spPr>
      </p:pic>
      <p:sp>
        <p:nvSpPr>
          <p:cNvPr id="68" name="ZoneTexte 67">
            <a:extLst>
              <a:ext uri="{FF2B5EF4-FFF2-40B4-BE49-F238E27FC236}">
                <a16:creationId xmlns:a16="http://schemas.microsoft.com/office/drawing/2014/main" id="{DC2298D7-CBC1-2E51-A56E-A6E953228F9C}"/>
              </a:ext>
            </a:extLst>
          </p:cNvPr>
          <p:cNvSpPr txBox="1"/>
          <p:nvPr userDrawn="1"/>
        </p:nvSpPr>
        <p:spPr>
          <a:xfrm>
            <a:off x="237376" y="3160245"/>
            <a:ext cx="950699" cy="261610"/>
          </a:xfrm>
          <a:prstGeom prst="rect">
            <a:avLst/>
          </a:prstGeom>
        </p:spPr>
        <p:txBody>
          <a:bodyPr wrap="square" rtlCol="0">
            <a:spAutoFit/>
          </a:bodyPr>
          <a:lstStyle/>
          <a:p>
            <a:pPr algn="l"/>
            <a:r>
              <a:rPr lang="fr-FR" sz="1050" b="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RÉGION</a:t>
            </a:r>
          </a:p>
        </p:txBody>
      </p:sp>
      <p:sp>
        <p:nvSpPr>
          <p:cNvPr id="69" name="Espace réservé du texte 18">
            <a:extLst>
              <a:ext uri="{FF2B5EF4-FFF2-40B4-BE49-F238E27FC236}">
                <a16:creationId xmlns:a16="http://schemas.microsoft.com/office/drawing/2014/main" id="{79B4ABB5-044F-6341-171C-6E257DFBD954}"/>
              </a:ext>
            </a:extLst>
          </p:cNvPr>
          <p:cNvSpPr>
            <a:spLocks noGrp="1"/>
          </p:cNvSpPr>
          <p:nvPr>
            <p:ph type="body" sz="quarter" idx="32" hasCustomPrompt="1"/>
          </p:nvPr>
        </p:nvSpPr>
        <p:spPr>
          <a:xfrm>
            <a:off x="743805" y="3192762"/>
            <a:ext cx="1672316"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xxx</a:t>
            </a:r>
          </a:p>
        </p:txBody>
      </p:sp>
      <p:cxnSp>
        <p:nvCxnSpPr>
          <p:cNvPr id="71" name="Connecteur droit 70">
            <a:extLst>
              <a:ext uri="{FF2B5EF4-FFF2-40B4-BE49-F238E27FC236}">
                <a16:creationId xmlns:a16="http://schemas.microsoft.com/office/drawing/2014/main" id="{D63AFC82-F12C-DF71-C7EE-942E6192238F}"/>
              </a:ext>
            </a:extLst>
          </p:cNvPr>
          <p:cNvCxnSpPr/>
          <p:nvPr userDrawn="1"/>
        </p:nvCxnSpPr>
        <p:spPr>
          <a:xfrm>
            <a:off x="170541" y="3503488"/>
            <a:ext cx="2328949" cy="0"/>
          </a:xfrm>
          <a:prstGeom prst="line">
            <a:avLst/>
          </a:prstGeom>
          <a:ln w="12700">
            <a:solidFill>
              <a:srgbClr val="FFCD00"/>
            </a:solidFill>
          </a:ln>
        </p:spPr>
        <p:style>
          <a:lnRef idx="1">
            <a:schemeClr val="accent1"/>
          </a:lnRef>
          <a:fillRef idx="0">
            <a:schemeClr val="accent1"/>
          </a:fillRef>
          <a:effectRef idx="0">
            <a:schemeClr val="accent1"/>
          </a:effectRef>
          <a:fontRef idx="minor">
            <a:schemeClr val="tx1"/>
          </a:fontRef>
        </p:style>
      </p:cxnSp>
      <p:pic>
        <p:nvPicPr>
          <p:cNvPr id="72" name="Image 71">
            <a:extLst>
              <a:ext uri="{FF2B5EF4-FFF2-40B4-BE49-F238E27FC236}">
                <a16:creationId xmlns:a16="http://schemas.microsoft.com/office/drawing/2014/main" id="{18343BC3-975C-EC5B-078F-61144318344A}"/>
              </a:ext>
            </a:extLst>
          </p:cNvPr>
          <p:cNvPicPr>
            <a:picLocks noChangeAspect="1"/>
          </p:cNvPicPr>
          <p:nvPr userDrawn="1"/>
        </p:nvPicPr>
        <p:blipFill>
          <a:blip r:embed="rId9"/>
          <a:stretch>
            <a:fillRect/>
          </a:stretch>
        </p:blipFill>
        <p:spPr>
          <a:xfrm>
            <a:off x="325779" y="4329431"/>
            <a:ext cx="2067560" cy="1634490"/>
          </a:xfrm>
          <a:prstGeom prst="rect">
            <a:avLst/>
          </a:prstGeom>
        </p:spPr>
      </p:pic>
      <p:cxnSp>
        <p:nvCxnSpPr>
          <p:cNvPr id="73" name="Connecteur droit 72">
            <a:extLst>
              <a:ext uri="{FF2B5EF4-FFF2-40B4-BE49-F238E27FC236}">
                <a16:creationId xmlns:a16="http://schemas.microsoft.com/office/drawing/2014/main" id="{7B7B283B-7E5D-CD2F-BDBD-4754E8764F9C}"/>
              </a:ext>
            </a:extLst>
          </p:cNvPr>
          <p:cNvCxnSpPr/>
          <p:nvPr userDrawn="1"/>
        </p:nvCxnSpPr>
        <p:spPr>
          <a:xfrm>
            <a:off x="170541" y="6999833"/>
            <a:ext cx="2328949" cy="0"/>
          </a:xfrm>
          <a:prstGeom prst="line">
            <a:avLst/>
          </a:prstGeom>
          <a:ln w="12700">
            <a:solidFill>
              <a:srgbClr val="FFCD00"/>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40CB21EA-EEF0-C75C-792E-0D89958595D3}"/>
              </a:ext>
            </a:extLst>
          </p:cNvPr>
          <p:cNvSpPr/>
          <p:nvPr userDrawn="1"/>
        </p:nvSpPr>
        <p:spPr>
          <a:xfrm>
            <a:off x="184151" y="7159752"/>
            <a:ext cx="2311528" cy="2761488"/>
          </a:xfrm>
          <a:prstGeom prst="rect">
            <a:avLst/>
          </a:prstGeom>
          <a:solidFill>
            <a:schemeClr val="bg1"/>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a:extLst>
              <a:ext uri="{FF2B5EF4-FFF2-40B4-BE49-F238E27FC236}">
                <a16:creationId xmlns:a16="http://schemas.microsoft.com/office/drawing/2014/main" id="{E5B4823A-6E2F-264D-29E5-28F036F06B4A}"/>
              </a:ext>
            </a:extLst>
          </p:cNvPr>
          <p:cNvSpPr/>
          <p:nvPr userDrawn="1"/>
        </p:nvSpPr>
        <p:spPr>
          <a:xfrm>
            <a:off x="2625598" y="7159752"/>
            <a:ext cx="4749925" cy="2761488"/>
          </a:xfrm>
          <a:prstGeom prst="rect">
            <a:avLst/>
          </a:prstGeom>
          <a:solidFill>
            <a:schemeClr val="bg1"/>
          </a:solidFill>
          <a:ln>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pour une image  16">
            <a:extLst>
              <a:ext uri="{FF2B5EF4-FFF2-40B4-BE49-F238E27FC236}">
                <a16:creationId xmlns:a16="http://schemas.microsoft.com/office/drawing/2014/main" id="{C6AE151F-3F5F-6FDB-0F40-4CA1C7BB5B34}"/>
              </a:ext>
            </a:extLst>
          </p:cNvPr>
          <p:cNvSpPr>
            <a:spLocks noGrp="1"/>
          </p:cNvSpPr>
          <p:nvPr>
            <p:ph type="pic" sz="quarter" idx="14" hasCustomPrompt="1"/>
          </p:nvPr>
        </p:nvSpPr>
        <p:spPr>
          <a:xfrm>
            <a:off x="2732668" y="7260251"/>
            <a:ext cx="4524783" cy="2555096"/>
          </a:xfrm>
          <a:prstGeom prst="rect">
            <a:avLst/>
          </a:prstGeom>
          <a:solidFill>
            <a:schemeClr val="accent3">
              <a:lumMod val="20000"/>
              <a:lumOff val="80000"/>
            </a:schemeClr>
          </a:solidFill>
        </p:spPr>
        <p:txBody>
          <a:bodyPr anchor="ctr"/>
          <a:lstStyle>
            <a:lvl1pPr marL="0" indent="0" algn="ctr">
              <a:buNone/>
              <a:defRPr sz="1200">
                <a:latin typeface="Helvetica" pitchFamily="2" charset="0"/>
              </a:defRPr>
            </a:lvl1pPr>
          </a:lstStyle>
          <a:p>
            <a:r>
              <a:rPr lang="fr-FR" dirty="0"/>
              <a:t>Insérez l’image de votre projet (.jpg)</a:t>
            </a:r>
          </a:p>
        </p:txBody>
      </p:sp>
      <p:pic>
        <p:nvPicPr>
          <p:cNvPr id="81" name="Image 80">
            <a:extLst>
              <a:ext uri="{FF2B5EF4-FFF2-40B4-BE49-F238E27FC236}">
                <a16:creationId xmlns:a16="http://schemas.microsoft.com/office/drawing/2014/main" id="{081A3C90-AB39-9806-280C-350517B89BC4}"/>
              </a:ext>
            </a:extLst>
          </p:cNvPr>
          <p:cNvPicPr>
            <a:picLocks noChangeAspect="1"/>
          </p:cNvPicPr>
          <p:nvPr userDrawn="1"/>
        </p:nvPicPr>
        <p:blipFill>
          <a:blip r:embed="rId8"/>
          <a:stretch>
            <a:fillRect/>
          </a:stretch>
        </p:blipFill>
        <p:spPr>
          <a:xfrm>
            <a:off x="289677" y="7325770"/>
            <a:ext cx="103909" cy="92364"/>
          </a:xfrm>
          <a:prstGeom prst="rect">
            <a:avLst/>
          </a:prstGeom>
        </p:spPr>
      </p:pic>
      <p:sp>
        <p:nvSpPr>
          <p:cNvPr id="82" name="ZoneTexte 81">
            <a:extLst>
              <a:ext uri="{FF2B5EF4-FFF2-40B4-BE49-F238E27FC236}">
                <a16:creationId xmlns:a16="http://schemas.microsoft.com/office/drawing/2014/main" id="{65DD5654-1B12-E8C7-D227-B2F945910C92}"/>
              </a:ext>
            </a:extLst>
          </p:cNvPr>
          <p:cNvSpPr txBox="1"/>
          <p:nvPr userDrawn="1"/>
        </p:nvSpPr>
        <p:spPr>
          <a:xfrm>
            <a:off x="343871" y="7247124"/>
            <a:ext cx="1561074" cy="253916"/>
          </a:xfrm>
          <a:prstGeom prst="rect">
            <a:avLst/>
          </a:prstGeom>
        </p:spPr>
        <p:txBody>
          <a:bodyPr wrap="square" rtlCol="0">
            <a:spAutoFit/>
          </a:bodyPr>
          <a:lstStyle/>
          <a:p>
            <a:pPr algn="l"/>
            <a:r>
              <a:rPr lang="fr-FR" sz="1050" b="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DURÉE DU PROJET</a:t>
            </a:r>
          </a:p>
        </p:txBody>
      </p:sp>
      <p:sp>
        <p:nvSpPr>
          <p:cNvPr id="83" name="Espace réservé du texte 18">
            <a:extLst>
              <a:ext uri="{FF2B5EF4-FFF2-40B4-BE49-F238E27FC236}">
                <a16:creationId xmlns:a16="http://schemas.microsoft.com/office/drawing/2014/main" id="{C4BA47BD-9EA1-53F7-C37D-C3B093963490}"/>
              </a:ext>
            </a:extLst>
          </p:cNvPr>
          <p:cNvSpPr>
            <a:spLocks noGrp="1"/>
          </p:cNvSpPr>
          <p:nvPr>
            <p:ph type="body" sz="quarter" idx="38" hasCustomPrompt="1"/>
          </p:nvPr>
        </p:nvSpPr>
        <p:spPr>
          <a:xfrm>
            <a:off x="348880" y="7418087"/>
            <a:ext cx="2021021"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xxx</a:t>
            </a:r>
          </a:p>
        </p:txBody>
      </p:sp>
      <p:pic>
        <p:nvPicPr>
          <p:cNvPr id="91" name="Image 90">
            <a:extLst>
              <a:ext uri="{FF2B5EF4-FFF2-40B4-BE49-F238E27FC236}">
                <a16:creationId xmlns:a16="http://schemas.microsoft.com/office/drawing/2014/main" id="{3F3ADF7D-BE83-2D6F-555A-0B37763B1572}"/>
              </a:ext>
            </a:extLst>
          </p:cNvPr>
          <p:cNvPicPr>
            <a:picLocks noChangeAspect="1"/>
          </p:cNvPicPr>
          <p:nvPr userDrawn="1"/>
        </p:nvPicPr>
        <p:blipFill>
          <a:blip r:embed="rId8"/>
          <a:stretch>
            <a:fillRect/>
          </a:stretch>
        </p:blipFill>
        <p:spPr>
          <a:xfrm>
            <a:off x="289677" y="7646857"/>
            <a:ext cx="103909" cy="92364"/>
          </a:xfrm>
          <a:prstGeom prst="rect">
            <a:avLst/>
          </a:prstGeom>
        </p:spPr>
      </p:pic>
      <p:sp>
        <p:nvSpPr>
          <p:cNvPr id="92" name="ZoneTexte 91">
            <a:extLst>
              <a:ext uri="{FF2B5EF4-FFF2-40B4-BE49-F238E27FC236}">
                <a16:creationId xmlns:a16="http://schemas.microsoft.com/office/drawing/2014/main" id="{C5284D5B-EF4B-D60F-939E-AD3F222BB358}"/>
              </a:ext>
            </a:extLst>
          </p:cNvPr>
          <p:cNvSpPr txBox="1"/>
          <p:nvPr userDrawn="1"/>
        </p:nvSpPr>
        <p:spPr>
          <a:xfrm>
            <a:off x="343871" y="7568211"/>
            <a:ext cx="2206002" cy="253916"/>
          </a:xfrm>
          <a:prstGeom prst="rect">
            <a:avLst/>
          </a:prstGeom>
        </p:spPr>
        <p:txBody>
          <a:bodyPr wrap="square" rtlCol="0">
            <a:spAutoFit/>
          </a:bodyPr>
          <a:lstStyle/>
          <a:p>
            <a:pPr algn="l"/>
            <a:r>
              <a:rPr lang="fr-FR" sz="1050" b="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MONTANT TOTAL DU PROJET</a:t>
            </a:r>
          </a:p>
        </p:txBody>
      </p:sp>
      <p:sp>
        <p:nvSpPr>
          <p:cNvPr id="93" name="Espace réservé du texte 18">
            <a:extLst>
              <a:ext uri="{FF2B5EF4-FFF2-40B4-BE49-F238E27FC236}">
                <a16:creationId xmlns:a16="http://schemas.microsoft.com/office/drawing/2014/main" id="{9D9B5AFE-2DB2-6F26-954E-126C1F6F9AE3}"/>
              </a:ext>
            </a:extLst>
          </p:cNvPr>
          <p:cNvSpPr>
            <a:spLocks noGrp="1"/>
          </p:cNvSpPr>
          <p:nvPr>
            <p:ph type="body" sz="quarter" idx="39" hasCustomPrompt="1"/>
          </p:nvPr>
        </p:nvSpPr>
        <p:spPr>
          <a:xfrm>
            <a:off x="348880" y="7739174"/>
            <a:ext cx="2021021"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xxx</a:t>
            </a:r>
          </a:p>
        </p:txBody>
      </p:sp>
      <p:pic>
        <p:nvPicPr>
          <p:cNvPr id="94" name="Image 93">
            <a:extLst>
              <a:ext uri="{FF2B5EF4-FFF2-40B4-BE49-F238E27FC236}">
                <a16:creationId xmlns:a16="http://schemas.microsoft.com/office/drawing/2014/main" id="{193DF6FE-18F0-E312-E10C-71F914787A71}"/>
              </a:ext>
            </a:extLst>
          </p:cNvPr>
          <p:cNvPicPr>
            <a:picLocks noChangeAspect="1"/>
          </p:cNvPicPr>
          <p:nvPr userDrawn="1"/>
        </p:nvPicPr>
        <p:blipFill>
          <a:blip r:embed="rId8"/>
          <a:stretch>
            <a:fillRect/>
          </a:stretch>
        </p:blipFill>
        <p:spPr>
          <a:xfrm>
            <a:off x="289677" y="7974924"/>
            <a:ext cx="103909" cy="92364"/>
          </a:xfrm>
          <a:prstGeom prst="rect">
            <a:avLst/>
          </a:prstGeom>
        </p:spPr>
      </p:pic>
      <p:sp>
        <p:nvSpPr>
          <p:cNvPr id="95" name="ZoneTexte 94">
            <a:extLst>
              <a:ext uri="{FF2B5EF4-FFF2-40B4-BE49-F238E27FC236}">
                <a16:creationId xmlns:a16="http://schemas.microsoft.com/office/drawing/2014/main" id="{E87305F8-AD63-AD0E-8019-68DDEC96D9A2}"/>
              </a:ext>
            </a:extLst>
          </p:cNvPr>
          <p:cNvSpPr txBox="1"/>
          <p:nvPr userDrawn="1"/>
        </p:nvSpPr>
        <p:spPr>
          <a:xfrm>
            <a:off x="343871" y="7896278"/>
            <a:ext cx="1561074" cy="253916"/>
          </a:xfrm>
          <a:prstGeom prst="rect">
            <a:avLst/>
          </a:prstGeom>
        </p:spPr>
        <p:txBody>
          <a:bodyPr wrap="square" rtlCol="0">
            <a:spAutoFit/>
          </a:bodyPr>
          <a:lstStyle/>
          <a:p>
            <a:pPr algn="l"/>
            <a:r>
              <a:rPr lang="fr-FR" sz="1050" b="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MONTANT AIDE</a:t>
            </a:r>
          </a:p>
        </p:txBody>
      </p:sp>
      <p:sp>
        <p:nvSpPr>
          <p:cNvPr id="96" name="Espace réservé du texte 18">
            <a:extLst>
              <a:ext uri="{FF2B5EF4-FFF2-40B4-BE49-F238E27FC236}">
                <a16:creationId xmlns:a16="http://schemas.microsoft.com/office/drawing/2014/main" id="{9FBF3543-AF14-3B31-3902-DA50B5F53C54}"/>
              </a:ext>
            </a:extLst>
          </p:cNvPr>
          <p:cNvSpPr>
            <a:spLocks noGrp="1"/>
          </p:cNvSpPr>
          <p:nvPr>
            <p:ph type="body" sz="quarter" idx="40" hasCustomPrompt="1"/>
          </p:nvPr>
        </p:nvSpPr>
        <p:spPr>
          <a:xfrm>
            <a:off x="348880" y="8067241"/>
            <a:ext cx="2021021"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xxx</a:t>
            </a:r>
          </a:p>
        </p:txBody>
      </p:sp>
      <p:pic>
        <p:nvPicPr>
          <p:cNvPr id="97" name="Image 96">
            <a:extLst>
              <a:ext uri="{FF2B5EF4-FFF2-40B4-BE49-F238E27FC236}">
                <a16:creationId xmlns:a16="http://schemas.microsoft.com/office/drawing/2014/main" id="{49BC1CC8-D2D4-5A11-091C-BB9A937B4D63}"/>
              </a:ext>
            </a:extLst>
          </p:cNvPr>
          <p:cNvPicPr>
            <a:picLocks noChangeAspect="1"/>
          </p:cNvPicPr>
          <p:nvPr userDrawn="1"/>
        </p:nvPicPr>
        <p:blipFill>
          <a:blip r:embed="rId8"/>
          <a:stretch>
            <a:fillRect/>
          </a:stretch>
        </p:blipFill>
        <p:spPr>
          <a:xfrm>
            <a:off x="289677" y="8289031"/>
            <a:ext cx="103909" cy="92364"/>
          </a:xfrm>
          <a:prstGeom prst="rect">
            <a:avLst/>
          </a:prstGeom>
        </p:spPr>
      </p:pic>
      <p:sp>
        <p:nvSpPr>
          <p:cNvPr id="98" name="ZoneTexte 97">
            <a:extLst>
              <a:ext uri="{FF2B5EF4-FFF2-40B4-BE49-F238E27FC236}">
                <a16:creationId xmlns:a16="http://schemas.microsoft.com/office/drawing/2014/main" id="{44D061C8-1C15-8C6E-EBE3-E93050E0DF56}"/>
              </a:ext>
            </a:extLst>
          </p:cNvPr>
          <p:cNvSpPr txBox="1"/>
          <p:nvPr userDrawn="1"/>
        </p:nvSpPr>
        <p:spPr>
          <a:xfrm>
            <a:off x="343871" y="8210385"/>
            <a:ext cx="1561074" cy="253916"/>
          </a:xfrm>
          <a:prstGeom prst="rect">
            <a:avLst/>
          </a:prstGeom>
        </p:spPr>
        <p:txBody>
          <a:bodyPr wrap="square" rtlCol="0">
            <a:spAutoFit/>
          </a:bodyPr>
          <a:lstStyle/>
          <a:p>
            <a:pPr algn="l"/>
            <a:r>
              <a:rPr lang="fr-FR" sz="1050" b="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FORME DE L’AIDE : SUB/AR.</a:t>
            </a:r>
          </a:p>
        </p:txBody>
      </p:sp>
      <p:sp>
        <p:nvSpPr>
          <p:cNvPr id="99" name="Espace réservé du texte 18">
            <a:extLst>
              <a:ext uri="{FF2B5EF4-FFF2-40B4-BE49-F238E27FC236}">
                <a16:creationId xmlns:a16="http://schemas.microsoft.com/office/drawing/2014/main" id="{4754ABC9-2F5E-6080-7550-E5AA795E20A5}"/>
              </a:ext>
            </a:extLst>
          </p:cNvPr>
          <p:cNvSpPr>
            <a:spLocks noGrp="1"/>
          </p:cNvSpPr>
          <p:nvPr>
            <p:ph type="body" sz="quarter" idx="41" hasCustomPrompt="1"/>
          </p:nvPr>
        </p:nvSpPr>
        <p:spPr>
          <a:xfrm>
            <a:off x="348880" y="8381348"/>
            <a:ext cx="2021021"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xxx</a:t>
            </a:r>
          </a:p>
        </p:txBody>
      </p:sp>
      <p:pic>
        <p:nvPicPr>
          <p:cNvPr id="100" name="Image 99">
            <a:extLst>
              <a:ext uri="{FF2B5EF4-FFF2-40B4-BE49-F238E27FC236}">
                <a16:creationId xmlns:a16="http://schemas.microsoft.com/office/drawing/2014/main" id="{44E2056F-D038-AF69-D574-E107C0E227FF}"/>
              </a:ext>
            </a:extLst>
          </p:cNvPr>
          <p:cNvPicPr>
            <a:picLocks noChangeAspect="1"/>
          </p:cNvPicPr>
          <p:nvPr userDrawn="1"/>
        </p:nvPicPr>
        <p:blipFill>
          <a:blip r:embed="rId8"/>
          <a:stretch>
            <a:fillRect/>
          </a:stretch>
        </p:blipFill>
        <p:spPr>
          <a:xfrm>
            <a:off x="289677" y="8617098"/>
            <a:ext cx="103909" cy="92364"/>
          </a:xfrm>
          <a:prstGeom prst="rect">
            <a:avLst/>
          </a:prstGeom>
        </p:spPr>
      </p:pic>
      <p:sp>
        <p:nvSpPr>
          <p:cNvPr id="101" name="ZoneTexte 100">
            <a:extLst>
              <a:ext uri="{FF2B5EF4-FFF2-40B4-BE49-F238E27FC236}">
                <a16:creationId xmlns:a16="http://schemas.microsoft.com/office/drawing/2014/main" id="{7426D9BE-C986-F023-407D-98B6BA806B8E}"/>
              </a:ext>
            </a:extLst>
          </p:cNvPr>
          <p:cNvSpPr txBox="1"/>
          <p:nvPr userDrawn="1"/>
        </p:nvSpPr>
        <p:spPr>
          <a:xfrm>
            <a:off x="343871" y="8538452"/>
            <a:ext cx="1561074" cy="253916"/>
          </a:xfrm>
          <a:prstGeom prst="rect">
            <a:avLst/>
          </a:prstGeom>
        </p:spPr>
        <p:txBody>
          <a:bodyPr wrap="square" rtlCol="0">
            <a:spAutoFit/>
          </a:bodyPr>
          <a:lstStyle/>
          <a:p>
            <a:pPr algn="l"/>
            <a:r>
              <a:rPr lang="fr-FR" sz="1050" b="0" dirty="0">
                <a:solidFill>
                  <a:srgbClr val="786E64"/>
                </a:solidFill>
                <a:effectLst/>
                <a:latin typeface="Impact" panose="020B0806030902050204" pitchFamily="34" charset="0"/>
                <a:ea typeface="Helvetica Neue" panose="02000503000000020004" pitchFamily="2" charset="0"/>
                <a:cs typeface="Helvetica Neue" panose="02000503000000020004" pitchFamily="2" charset="0"/>
              </a:rPr>
              <a:t>l’AAP DE DÉPÔT DU PROJET</a:t>
            </a:r>
          </a:p>
        </p:txBody>
      </p:sp>
      <p:sp>
        <p:nvSpPr>
          <p:cNvPr id="102" name="Espace réservé du texte 18">
            <a:extLst>
              <a:ext uri="{FF2B5EF4-FFF2-40B4-BE49-F238E27FC236}">
                <a16:creationId xmlns:a16="http://schemas.microsoft.com/office/drawing/2014/main" id="{3AB08FED-DE87-0575-2031-48794DF73D83}"/>
              </a:ext>
            </a:extLst>
          </p:cNvPr>
          <p:cNvSpPr>
            <a:spLocks noGrp="1"/>
          </p:cNvSpPr>
          <p:nvPr>
            <p:ph type="body" sz="quarter" idx="42" hasCustomPrompt="1"/>
          </p:nvPr>
        </p:nvSpPr>
        <p:spPr>
          <a:xfrm>
            <a:off x="348880" y="8709415"/>
            <a:ext cx="2021021"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xxx</a:t>
            </a:r>
          </a:p>
        </p:txBody>
      </p:sp>
      <p:sp>
        <p:nvSpPr>
          <p:cNvPr id="103" name="ZoneTexte 102">
            <a:extLst>
              <a:ext uri="{FF2B5EF4-FFF2-40B4-BE49-F238E27FC236}">
                <a16:creationId xmlns:a16="http://schemas.microsoft.com/office/drawing/2014/main" id="{5E105E24-069E-C76C-7749-C6B93E5E6938}"/>
              </a:ext>
            </a:extLst>
          </p:cNvPr>
          <p:cNvSpPr txBox="1"/>
          <p:nvPr userDrawn="1"/>
        </p:nvSpPr>
        <p:spPr>
          <a:xfrm>
            <a:off x="206592" y="8988427"/>
            <a:ext cx="3116611" cy="307777"/>
          </a:xfrm>
          <a:prstGeom prst="rect">
            <a:avLst/>
          </a:prstGeom>
        </p:spPr>
        <p:txBody>
          <a:bodyPr wrap="square" rtlCol="0">
            <a:spAutoFit/>
          </a:bodyPr>
          <a:lstStyle/>
          <a:p>
            <a:pPr marL="0" algn="l" defTabSz="457200" rtl="0" eaLnBrk="1" latinLnBrk="0" hangingPunct="1"/>
            <a:r>
              <a:rPr lang="fr-FR" sz="1400" b="0" kern="1200" dirty="0">
                <a:solidFill>
                  <a:srgbClr val="FFCD00"/>
                </a:solidFill>
                <a:effectLst/>
                <a:latin typeface="Impact" panose="020B0806030902050204" pitchFamily="34" charset="0"/>
                <a:ea typeface="Helvetica Neue" panose="02000503000000020004" pitchFamily="2" charset="0"/>
                <a:cs typeface="Helvetica Neue" panose="02000503000000020004" pitchFamily="2" charset="0"/>
              </a:rPr>
              <a:t>CONTACT PRESSE</a:t>
            </a:r>
          </a:p>
        </p:txBody>
      </p:sp>
      <p:sp>
        <p:nvSpPr>
          <p:cNvPr id="107" name="Espace réservé du texte 106">
            <a:extLst>
              <a:ext uri="{FF2B5EF4-FFF2-40B4-BE49-F238E27FC236}">
                <a16:creationId xmlns:a16="http://schemas.microsoft.com/office/drawing/2014/main" id="{2B811F5D-8D2A-79FF-A1ED-855DB45ABF23}"/>
              </a:ext>
            </a:extLst>
          </p:cNvPr>
          <p:cNvSpPr>
            <a:spLocks noGrp="1"/>
          </p:cNvSpPr>
          <p:nvPr>
            <p:ph type="body" sz="quarter" idx="44" hasCustomPrompt="1"/>
          </p:nvPr>
        </p:nvSpPr>
        <p:spPr>
          <a:xfrm>
            <a:off x="2620734" y="9998090"/>
            <a:ext cx="4754789" cy="223837"/>
          </a:xfrm>
          <a:prstGeom prst="rect">
            <a:avLst/>
          </a:prstGeom>
        </p:spPr>
        <p:txBody>
          <a:bodyPr/>
          <a:lstStyle>
            <a:lvl1pPr marL="0" indent="0" algn="r">
              <a:buNone/>
              <a:defRPr sz="900" b="0" i="1">
                <a:solidFill>
                  <a:srgbClr val="786E64"/>
                </a:solidFill>
                <a:latin typeface="Arial" panose="020B0604020202020204" pitchFamily="34" charset="0"/>
                <a:cs typeface="Arial" panose="020B0604020202020204" pitchFamily="34" charset="0"/>
              </a:defRPr>
            </a:lvl1pPr>
          </a:lstStyle>
          <a:p>
            <a:pPr lvl="0"/>
            <a:r>
              <a:rPr lang="fr-FR" dirty="0"/>
              <a:t>Précisez la légende et les crédits de l’illustration </a:t>
            </a:r>
          </a:p>
        </p:txBody>
      </p:sp>
      <p:sp>
        <p:nvSpPr>
          <p:cNvPr id="110" name="ZoneTexte 109">
            <a:extLst>
              <a:ext uri="{FF2B5EF4-FFF2-40B4-BE49-F238E27FC236}">
                <a16:creationId xmlns:a16="http://schemas.microsoft.com/office/drawing/2014/main" id="{3DF079E1-1584-1FC1-8CFC-920605F6881D}"/>
              </a:ext>
            </a:extLst>
          </p:cNvPr>
          <p:cNvSpPr txBox="1"/>
          <p:nvPr userDrawn="1"/>
        </p:nvSpPr>
        <p:spPr>
          <a:xfrm>
            <a:off x="2894723" y="2718460"/>
            <a:ext cx="3116611" cy="307777"/>
          </a:xfrm>
          <a:prstGeom prst="rect">
            <a:avLst/>
          </a:prstGeom>
        </p:spPr>
        <p:txBody>
          <a:bodyPr wrap="square" rtlCol="0">
            <a:spAutoFit/>
          </a:bodyPr>
          <a:lstStyle/>
          <a:p>
            <a:pPr marL="0" algn="l" defTabSz="457200" rtl="0" eaLnBrk="1" latinLnBrk="0" hangingPunct="1"/>
            <a:r>
              <a:rPr lang="fr-FR" sz="1400" b="0" kern="1200" dirty="0">
                <a:solidFill>
                  <a:schemeClr val="bg1"/>
                </a:solidFill>
                <a:effectLst/>
                <a:latin typeface="Impact" panose="020B0806030902050204" pitchFamily="34" charset="0"/>
                <a:ea typeface="Helvetica Neue" panose="02000503000000020004" pitchFamily="2" charset="0"/>
                <a:cs typeface="Helvetica Neue" panose="02000503000000020004" pitchFamily="2" charset="0"/>
              </a:rPr>
              <a:t>OBJECTIFS DU PROJET </a:t>
            </a:r>
          </a:p>
        </p:txBody>
      </p:sp>
      <p:sp>
        <p:nvSpPr>
          <p:cNvPr id="111" name="Ellipse 110">
            <a:extLst>
              <a:ext uri="{FF2B5EF4-FFF2-40B4-BE49-F238E27FC236}">
                <a16:creationId xmlns:a16="http://schemas.microsoft.com/office/drawing/2014/main" id="{0A0FB1A8-717B-0358-6491-9989D2A4AE17}"/>
              </a:ext>
            </a:extLst>
          </p:cNvPr>
          <p:cNvSpPr/>
          <p:nvPr userDrawn="1"/>
        </p:nvSpPr>
        <p:spPr>
          <a:xfrm>
            <a:off x="2903536" y="2842892"/>
            <a:ext cx="53254" cy="53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Espace réservé du texte 18">
            <a:extLst>
              <a:ext uri="{FF2B5EF4-FFF2-40B4-BE49-F238E27FC236}">
                <a16:creationId xmlns:a16="http://schemas.microsoft.com/office/drawing/2014/main" id="{D2A1ED22-6BD2-3AF2-0746-181EC8677FA7}"/>
              </a:ext>
            </a:extLst>
          </p:cNvPr>
          <p:cNvSpPr>
            <a:spLocks noGrp="1"/>
          </p:cNvSpPr>
          <p:nvPr>
            <p:ph type="body" sz="quarter" idx="45" hasCustomPrompt="1"/>
          </p:nvPr>
        </p:nvSpPr>
        <p:spPr>
          <a:xfrm>
            <a:off x="2921693" y="3029907"/>
            <a:ext cx="4335758" cy="1245536"/>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100 mots maximum</a:t>
            </a:r>
          </a:p>
        </p:txBody>
      </p:sp>
      <p:sp>
        <p:nvSpPr>
          <p:cNvPr id="113" name="ZoneTexte 112">
            <a:extLst>
              <a:ext uri="{FF2B5EF4-FFF2-40B4-BE49-F238E27FC236}">
                <a16:creationId xmlns:a16="http://schemas.microsoft.com/office/drawing/2014/main" id="{21DF9665-DC54-EDD5-3A71-834E9F8D2F4E}"/>
              </a:ext>
            </a:extLst>
          </p:cNvPr>
          <p:cNvSpPr txBox="1"/>
          <p:nvPr userDrawn="1"/>
        </p:nvSpPr>
        <p:spPr>
          <a:xfrm>
            <a:off x="2894723" y="4330876"/>
            <a:ext cx="3116611" cy="307777"/>
          </a:xfrm>
          <a:prstGeom prst="rect">
            <a:avLst/>
          </a:prstGeom>
        </p:spPr>
        <p:txBody>
          <a:bodyPr wrap="square" rtlCol="0">
            <a:spAutoFit/>
          </a:bodyPr>
          <a:lstStyle/>
          <a:p>
            <a:pPr marL="0" algn="l" defTabSz="457200" rtl="0" eaLnBrk="1" latinLnBrk="0" hangingPunct="1"/>
            <a:r>
              <a:rPr lang="fr-FR" sz="1400" b="0" kern="1200" dirty="0">
                <a:solidFill>
                  <a:schemeClr val="bg1"/>
                </a:solidFill>
                <a:effectLst/>
                <a:latin typeface="Impact" panose="020B0806030902050204" pitchFamily="34" charset="0"/>
                <a:ea typeface="Helvetica Neue" panose="02000503000000020004" pitchFamily="2" charset="0"/>
                <a:cs typeface="Helvetica Neue" panose="02000503000000020004" pitchFamily="2" charset="0"/>
              </a:rPr>
              <a:t>FONCTIONNEMENT DU CONSORTIUM </a:t>
            </a:r>
          </a:p>
        </p:txBody>
      </p:sp>
      <p:sp>
        <p:nvSpPr>
          <p:cNvPr id="114" name="Ellipse 113">
            <a:extLst>
              <a:ext uri="{FF2B5EF4-FFF2-40B4-BE49-F238E27FC236}">
                <a16:creationId xmlns:a16="http://schemas.microsoft.com/office/drawing/2014/main" id="{220E4E49-074B-C302-A5F5-CD979D1E9102}"/>
              </a:ext>
            </a:extLst>
          </p:cNvPr>
          <p:cNvSpPr/>
          <p:nvPr userDrawn="1"/>
        </p:nvSpPr>
        <p:spPr>
          <a:xfrm>
            <a:off x="2903536" y="4455308"/>
            <a:ext cx="53254" cy="53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Espace réservé du texte 18">
            <a:extLst>
              <a:ext uri="{FF2B5EF4-FFF2-40B4-BE49-F238E27FC236}">
                <a16:creationId xmlns:a16="http://schemas.microsoft.com/office/drawing/2014/main" id="{79425113-D80F-AEFA-F029-779FD432DE73}"/>
              </a:ext>
            </a:extLst>
          </p:cNvPr>
          <p:cNvSpPr>
            <a:spLocks noGrp="1"/>
          </p:cNvSpPr>
          <p:nvPr>
            <p:ph type="body" sz="quarter" idx="46" hasCustomPrompt="1"/>
          </p:nvPr>
        </p:nvSpPr>
        <p:spPr>
          <a:xfrm>
            <a:off x="2921693" y="4642323"/>
            <a:ext cx="4335758" cy="646440"/>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50 mots maximum</a:t>
            </a:r>
          </a:p>
        </p:txBody>
      </p:sp>
      <p:sp>
        <p:nvSpPr>
          <p:cNvPr id="116" name="ZoneTexte 115">
            <a:extLst>
              <a:ext uri="{FF2B5EF4-FFF2-40B4-BE49-F238E27FC236}">
                <a16:creationId xmlns:a16="http://schemas.microsoft.com/office/drawing/2014/main" id="{5926DCFD-EFBE-20DF-EFC3-9F135ACD4C15}"/>
              </a:ext>
            </a:extLst>
          </p:cNvPr>
          <p:cNvSpPr txBox="1"/>
          <p:nvPr userDrawn="1"/>
        </p:nvSpPr>
        <p:spPr>
          <a:xfrm>
            <a:off x="2894723" y="5315077"/>
            <a:ext cx="3116611" cy="307777"/>
          </a:xfrm>
          <a:prstGeom prst="rect">
            <a:avLst/>
          </a:prstGeom>
        </p:spPr>
        <p:txBody>
          <a:bodyPr wrap="square" rtlCol="0">
            <a:spAutoFit/>
          </a:bodyPr>
          <a:lstStyle/>
          <a:p>
            <a:pPr marL="0" algn="l" defTabSz="457200" rtl="0" eaLnBrk="1" latinLnBrk="0" hangingPunct="1"/>
            <a:r>
              <a:rPr lang="fr-FR" sz="1400" b="0" kern="1200" dirty="0">
                <a:solidFill>
                  <a:schemeClr val="bg1"/>
                </a:solidFill>
                <a:effectLst/>
                <a:latin typeface="Impact" panose="020B0806030902050204" pitchFamily="34" charset="0"/>
                <a:ea typeface="Helvetica Neue" panose="02000503000000020004" pitchFamily="2" charset="0"/>
                <a:cs typeface="Helvetica Neue" panose="02000503000000020004" pitchFamily="2" charset="0"/>
              </a:rPr>
              <a:t>DERNIÈRE ÉTAPE CLÉ VALIDÉE</a:t>
            </a:r>
          </a:p>
        </p:txBody>
      </p:sp>
      <p:sp>
        <p:nvSpPr>
          <p:cNvPr id="117" name="Ellipse 116">
            <a:extLst>
              <a:ext uri="{FF2B5EF4-FFF2-40B4-BE49-F238E27FC236}">
                <a16:creationId xmlns:a16="http://schemas.microsoft.com/office/drawing/2014/main" id="{22BBF3AA-91EF-564E-19FD-5FE8FBAC1FA2}"/>
              </a:ext>
            </a:extLst>
          </p:cNvPr>
          <p:cNvSpPr/>
          <p:nvPr userDrawn="1"/>
        </p:nvSpPr>
        <p:spPr>
          <a:xfrm>
            <a:off x="2903536" y="5439509"/>
            <a:ext cx="53254" cy="53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8" name="Image 117">
            <a:extLst>
              <a:ext uri="{FF2B5EF4-FFF2-40B4-BE49-F238E27FC236}">
                <a16:creationId xmlns:a16="http://schemas.microsoft.com/office/drawing/2014/main" id="{BCF81809-D0D9-4169-FED0-AFE9A17B7F65}"/>
              </a:ext>
            </a:extLst>
          </p:cNvPr>
          <p:cNvPicPr>
            <a:picLocks noChangeAspect="1"/>
          </p:cNvPicPr>
          <p:nvPr userDrawn="1"/>
        </p:nvPicPr>
        <p:blipFill>
          <a:blip r:embed="rId10"/>
          <a:stretch>
            <a:fillRect/>
          </a:stretch>
        </p:blipFill>
        <p:spPr>
          <a:xfrm>
            <a:off x="5005614" y="5390041"/>
            <a:ext cx="1790700" cy="152400"/>
          </a:xfrm>
          <a:prstGeom prst="rect">
            <a:avLst/>
          </a:prstGeom>
        </p:spPr>
      </p:pic>
      <p:sp>
        <p:nvSpPr>
          <p:cNvPr id="120" name="ZoneTexte 119">
            <a:extLst>
              <a:ext uri="{FF2B5EF4-FFF2-40B4-BE49-F238E27FC236}">
                <a16:creationId xmlns:a16="http://schemas.microsoft.com/office/drawing/2014/main" id="{FE09E794-2754-7C4B-F0B4-10222A2EAA57}"/>
              </a:ext>
            </a:extLst>
          </p:cNvPr>
          <p:cNvSpPr txBox="1"/>
          <p:nvPr userDrawn="1"/>
        </p:nvSpPr>
        <p:spPr>
          <a:xfrm>
            <a:off x="2894723" y="5601264"/>
            <a:ext cx="3116611" cy="307777"/>
          </a:xfrm>
          <a:prstGeom prst="rect">
            <a:avLst/>
          </a:prstGeom>
        </p:spPr>
        <p:txBody>
          <a:bodyPr wrap="square" rtlCol="0">
            <a:spAutoFit/>
          </a:bodyPr>
          <a:lstStyle/>
          <a:p>
            <a:pPr marL="0" algn="l" defTabSz="457200" rtl="0" eaLnBrk="1" latinLnBrk="0" hangingPunct="1"/>
            <a:r>
              <a:rPr lang="fr-FR" sz="1400" b="0" kern="1200" dirty="0">
                <a:solidFill>
                  <a:schemeClr val="bg1"/>
                </a:solidFill>
                <a:effectLst/>
                <a:latin typeface="Impact" panose="020B0806030902050204" pitchFamily="34" charset="0"/>
                <a:ea typeface="Helvetica Neue" panose="02000503000000020004" pitchFamily="2" charset="0"/>
                <a:cs typeface="Helvetica Neue" panose="02000503000000020004" pitchFamily="2" charset="0"/>
              </a:rPr>
              <a:t>PRINCIPAUX RÉSULTATS À DATE</a:t>
            </a:r>
          </a:p>
        </p:txBody>
      </p:sp>
      <p:sp>
        <p:nvSpPr>
          <p:cNvPr id="121" name="Ellipse 120">
            <a:extLst>
              <a:ext uri="{FF2B5EF4-FFF2-40B4-BE49-F238E27FC236}">
                <a16:creationId xmlns:a16="http://schemas.microsoft.com/office/drawing/2014/main" id="{37DD67B4-5484-1F41-CB10-E2C24EA51D88}"/>
              </a:ext>
            </a:extLst>
          </p:cNvPr>
          <p:cNvSpPr/>
          <p:nvPr userDrawn="1"/>
        </p:nvSpPr>
        <p:spPr>
          <a:xfrm>
            <a:off x="2903536" y="5725696"/>
            <a:ext cx="53254" cy="53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Espace réservé du texte 18">
            <a:extLst>
              <a:ext uri="{FF2B5EF4-FFF2-40B4-BE49-F238E27FC236}">
                <a16:creationId xmlns:a16="http://schemas.microsoft.com/office/drawing/2014/main" id="{A415D099-C602-89BC-8BBE-806BC6954E38}"/>
              </a:ext>
            </a:extLst>
          </p:cNvPr>
          <p:cNvSpPr>
            <a:spLocks noGrp="1"/>
          </p:cNvSpPr>
          <p:nvPr>
            <p:ph type="body" sz="quarter" idx="48" hasCustomPrompt="1"/>
          </p:nvPr>
        </p:nvSpPr>
        <p:spPr>
          <a:xfrm>
            <a:off x="2921693" y="5912711"/>
            <a:ext cx="4335758" cy="646440"/>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50 mots maximum</a:t>
            </a:r>
          </a:p>
        </p:txBody>
      </p:sp>
      <p:sp>
        <p:nvSpPr>
          <p:cNvPr id="123" name="ZoneTexte 122">
            <a:extLst>
              <a:ext uri="{FF2B5EF4-FFF2-40B4-BE49-F238E27FC236}">
                <a16:creationId xmlns:a16="http://schemas.microsoft.com/office/drawing/2014/main" id="{A104960E-ED5B-74AF-5B34-59C15544D56B}"/>
              </a:ext>
            </a:extLst>
          </p:cNvPr>
          <p:cNvSpPr txBox="1"/>
          <p:nvPr userDrawn="1"/>
        </p:nvSpPr>
        <p:spPr>
          <a:xfrm>
            <a:off x="2894723" y="6599425"/>
            <a:ext cx="3116611" cy="307777"/>
          </a:xfrm>
          <a:prstGeom prst="rect">
            <a:avLst/>
          </a:prstGeom>
        </p:spPr>
        <p:txBody>
          <a:bodyPr wrap="square" rtlCol="0">
            <a:spAutoFit/>
          </a:bodyPr>
          <a:lstStyle/>
          <a:p>
            <a:pPr marL="0" algn="l" defTabSz="457200" rtl="0" eaLnBrk="1" latinLnBrk="0" hangingPunct="1"/>
            <a:r>
              <a:rPr lang="fr-FR" sz="1400" b="0" kern="1200" dirty="0">
                <a:solidFill>
                  <a:schemeClr val="bg1"/>
                </a:solidFill>
                <a:effectLst/>
                <a:latin typeface="Impact" panose="020B0806030902050204" pitchFamily="34" charset="0"/>
                <a:ea typeface="Helvetica Neue" panose="02000503000000020004" pitchFamily="2" charset="0"/>
                <a:cs typeface="Helvetica Neue" panose="02000503000000020004" pitchFamily="2" charset="0"/>
              </a:rPr>
              <a:t>MONTANT TOTAL VERSÉ À DATE</a:t>
            </a:r>
          </a:p>
        </p:txBody>
      </p:sp>
      <p:sp>
        <p:nvSpPr>
          <p:cNvPr id="124" name="Ellipse 123">
            <a:extLst>
              <a:ext uri="{FF2B5EF4-FFF2-40B4-BE49-F238E27FC236}">
                <a16:creationId xmlns:a16="http://schemas.microsoft.com/office/drawing/2014/main" id="{0212E625-6E15-0ADA-E649-EBB59DEBDB0A}"/>
              </a:ext>
            </a:extLst>
          </p:cNvPr>
          <p:cNvSpPr/>
          <p:nvPr userDrawn="1"/>
        </p:nvSpPr>
        <p:spPr>
          <a:xfrm>
            <a:off x="2903536" y="6723857"/>
            <a:ext cx="53254" cy="532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5" name="Image 124">
            <a:extLst>
              <a:ext uri="{FF2B5EF4-FFF2-40B4-BE49-F238E27FC236}">
                <a16:creationId xmlns:a16="http://schemas.microsoft.com/office/drawing/2014/main" id="{036D3869-AABE-3CCF-2B18-FD697EFC6399}"/>
              </a:ext>
            </a:extLst>
          </p:cNvPr>
          <p:cNvPicPr>
            <a:picLocks noChangeAspect="1"/>
          </p:cNvPicPr>
          <p:nvPr userDrawn="1"/>
        </p:nvPicPr>
        <p:blipFill>
          <a:blip r:embed="rId10"/>
          <a:stretch>
            <a:fillRect/>
          </a:stretch>
        </p:blipFill>
        <p:spPr>
          <a:xfrm>
            <a:off x="5103334" y="6674389"/>
            <a:ext cx="1790700" cy="152400"/>
          </a:xfrm>
          <a:prstGeom prst="rect">
            <a:avLst/>
          </a:prstGeom>
        </p:spPr>
      </p:pic>
      <p:sp>
        <p:nvSpPr>
          <p:cNvPr id="127" name="Espace réservé du texte 106">
            <a:extLst>
              <a:ext uri="{FF2B5EF4-FFF2-40B4-BE49-F238E27FC236}">
                <a16:creationId xmlns:a16="http://schemas.microsoft.com/office/drawing/2014/main" id="{FC242F8B-CF54-BA75-8892-C39A785B64C3}"/>
              </a:ext>
            </a:extLst>
          </p:cNvPr>
          <p:cNvSpPr>
            <a:spLocks noGrp="1"/>
          </p:cNvSpPr>
          <p:nvPr>
            <p:ph type="body" sz="quarter" idx="50" hasCustomPrompt="1"/>
          </p:nvPr>
        </p:nvSpPr>
        <p:spPr>
          <a:xfrm>
            <a:off x="5194665" y="6642252"/>
            <a:ext cx="961659" cy="223837"/>
          </a:xfrm>
          <a:prstGeom prst="rect">
            <a:avLst/>
          </a:prstGeom>
        </p:spPr>
        <p:txBody>
          <a:bodyPr/>
          <a:lstStyle>
            <a:lvl1pPr marL="0" indent="0" algn="l">
              <a:buNone/>
              <a:defRPr sz="900" b="0" i="0">
                <a:solidFill>
                  <a:srgbClr val="786E64"/>
                </a:solidFill>
                <a:latin typeface="Arial" panose="020B0604020202020204" pitchFamily="34" charset="0"/>
                <a:cs typeface="Arial" panose="020B0604020202020204" pitchFamily="34" charset="0"/>
              </a:defRPr>
            </a:lvl1pPr>
          </a:lstStyle>
          <a:p>
            <a:pPr lvl="0"/>
            <a:r>
              <a:rPr lang="fr-FR" dirty="0" err="1"/>
              <a:t>Xxxxxxxx</a:t>
            </a:r>
            <a:r>
              <a:rPr lang="fr-FR" dirty="0"/>
              <a:t> €</a:t>
            </a:r>
          </a:p>
        </p:txBody>
      </p:sp>
      <p:sp>
        <p:nvSpPr>
          <p:cNvPr id="128" name="Espace réservé du texte 106">
            <a:extLst>
              <a:ext uri="{FF2B5EF4-FFF2-40B4-BE49-F238E27FC236}">
                <a16:creationId xmlns:a16="http://schemas.microsoft.com/office/drawing/2014/main" id="{B73A0131-5360-D54A-4221-FE27DE55C497}"/>
              </a:ext>
            </a:extLst>
          </p:cNvPr>
          <p:cNvSpPr>
            <a:spLocks noGrp="1"/>
          </p:cNvSpPr>
          <p:nvPr>
            <p:ph type="body" sz="quarter" idx="51" hasCustomPrompt="1"/>
          </p:nvPr>
        </p:nvSpPr>
        <p:spPr>
          <a:xfrm>
            <a:off x="5089572" y="5358699"/>
            <a:ext cx="1684907" cy="223837"/>
          </a:xfrm>
          <a:prstGeom prst="rect">
            <a:avLst/>
          </a:prstGeom>
        </p:spPr>
        <p:txBody>
          <a:bodyPr/>
          <a:lstStyle>
            <a:lvl1pPr marL="0" indent="0" algn="l">
              <a:buNone/>
              <a:defRPr sz="900" b="0" i="0">
                <a:solidFill>
                  <a:srgbClr val="786E64"/>
                </a:solidFill>
                <a:latin typeface="Arial" panose="020B0604020202020204" pitchFamily="34" charset="0"/>
                <a:cs typeface="Arial" panose="020B0604020202020204" pitchFamily="34" charset="0"/>
              </a:defRPr>
            </a:lvl1pPr>
          </a:lstStyle>
          <a:p>
            <a:pPr lvl="0"/>
            <a:r>
              <a:rPr lang="fr-FR" dirty="0"/>
              <a:t>EC1 en date du xx/</a:t>
            </a:r>
            <a:r>
              <a:rPr lang="fr-FR" dirty="0" err="1"/>
              <a:t>yy</a:t>
            </a:r>
            <a:r>
              <a:rPr lang="fr-FR" dirty="0"/>
              <a:t>/zzzz €</a:t>
            </a:r>
          </a:p>
        </p:txBody>
      </p:sp>
      <p:pic>
        <p:nvPicPr>
          <p:cNvPr id="2" name="Image 1">
            <a:extLst>
              <a:ext uri="{FF2B5EF4-FFF2-40B4-BE49-F238E27FC236}">
                <a16:creationId xmlns:a16="http://schemas.microsoft.com/office/drawing/2014/main" id="{25BB68BF-3FE2-A5DA-147B-DD469EAFDC72}"/>
              </a:ext>
            </a:extLst>
          </p:cNvPr>
          <p:cNvPicPr>
            <a:picLocks noChangeAspect="1"/>
          </p:cNvPicPr>
          <p:nvPr userDrawn="1"/>
        </p:nvPicPr>
        <p:blipFill>
          <a:blip r:embed="rId8"/>
          <a:stretch>
            <a:fillRect/>
          </a:stretch>
        </p:blipFill>
        <p:spPr>
          <a:xfrm>
            <a:off x="289677" y="9318555"/>
            <a:ext cx="103909" cy="92364"/>
          </a:xfrm>
          <a:prstGeom prst="rect">
            <a:avLst/>
          </a:prstGeom>
        </p:spPr>
      </p:pic>
      <p:sp>
        <p:nvSpPr>
          <p:cNvPr id="3" name="Espace réservé du texte 18">
            <a:extLst>
              <a:ext uri="{FF2B5EF4-FFF2-40B4-BE49-F238E27FC236}">
                <a16:creationId xmlns:a16="http://schemas.microsoft.com/office/drawing/2014/main" id="{A72341F2-17EB-2414-D1D5-7E4F367C3658}"/>
              </a:ext>
            </a:extLst>
          </p:cNvPr>
          <p:cNvSpPr>
            <a:spLocks noGrp="1"/>
          </p:cNvSpPr>
          <p:nvPr>
            <p:ph type="body" sz="quarter" idx="70" hasCustomPrompt="1"/>
          </p:nvPr>
        </p:nvSpPr>
        <p:spPr>
          <a:xfrm>
            <a:off x="348880" y="9248034"/>
            <a:ext cx="2021021"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Nom &amp; Prénom</a:t>
            </a:r>
          </a:p>
        </p:txBody>
      </p:sp>
      <p:pic>
        <p:nvPicPr>
          <p:cNvPr id="4" name="Image 3">
            <a:extLst>
              <a:ext uri="{FF2B5EF4-FFF2-40B4-BE49-F238E27FC236}">
                <a16:creationId xmlns:a16="http://schemas.microsoft.com/office/drawing/2014/main" id="{AC89F746-2F99-266F-3F6B-1C06AA3646B8}"/>
              </a:ext>
            </a:extLst>
          </p:cNvPr>
          <p:cNvPicPr>
            <a:picLocks noChangeAspect="1"/>
          </p:cNvPicPr>
          <p:nvPr userDrawn="1"/>
        </p:nvPicPr>
        <p:blipFill>
          <a:blip r:embed="rId8"/>
          <a:stretch>
            <a:fillRect/>
          </a:stretch>
        </p:blipFill>
        <p:spPr>
          <a:xfrm>
            <a:off x="289677" y="9506445"/>
            <a:ext cx="103909" cy="92364"/>
          </a:xfrm>
          <a:prstGeom prst="rect">
            <a:avLst/>
          </a:prstGeom>
        </p:spPr>
      </p:pic>
      <p:sp>
        <p:nvSpPr>
          <p:cNvPr id="5" name="Espace réservé du texte 18">
            <a:extLst>
              <a:ext uri="{FF2B5EF4-FFF2-40B4-BE49-F238E27FC236}">
                <a16:creationId xmlns:a16="http://schemas.microsoft.com/office/drawing/2014/main" id="{891683BD-8157-B2F5-C886-B10F399F100B}"/>
              </a:ext>
            </a:extLst>
          </p:cNvPr>
          <p:cNvSpPr>
            <a:spLocks noGrp="1"/>
          </p:cNvSpPr>
          <p:nvPr>
            <p:ph type="body" sz="quarter" idx="71" hasCustomPrompt="1"/>
          </p:nvPr>
        </p:nvSpPr>
        <p:spPr>
          <a:xfrm>
            <a:off x="348880" y="9435924"/>
            <a:ext cx="2021021"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Téléphone</a:t>
            </a:r>
          </a:p>
        </p:txBody>
      </p:sp>
      <p:pic>
        <p:nvPicPr>
          <p:cNvPr id="6" name="Image 5">
            <a:extLst>
              <a:ext uri="{FF2B5EF4-FFF2-40B4-BE49-F238E27FC236}">
                <a16:creationId xmlns:a16="http://schemas.microsoft.com/office/drawing/2014/main" id="{FE7288C9-8E78-96BA-F208-A1A9C18AB721}"/>
              </a:ext>
            </a:extLst>
          </p:cNvPr>
          <p:cNvPicPr>
            <a:picLocks noChangeAspect="1"/>
          </p:cNvPicPr>
          <p:nvPr userDrawn="1"/>
        </p:nvPicPr>
        <p:blipFill>
          <a:blip r:embed="rId8"/>
          <a:stretch>
            <a:fillRect/>
          </a:stretch>
        </p:blipFill>
        <p:spPr>
          <a:xfrm>
            <a:off x="289677" y="9700599"/>
            <a:ext cx="103909" cy="92364"/>
          </a:xfrm>
          <a:prstGeom prst="rect">
            <a:avLst/>
          </a:prstGeom>
        </p:spPr>
      </p:pic>
      <p:sp>
        <p:nvSpPr>
          <p:cNvPr id="7" name="Espace réservé du texte 18">
            <a:extLst>
              <a:ext uri="{FF2B5EF4-FFF2-40B4-BE49-F238E27FC236}">
                <a16:creationId xmlns:a16="http://schemas.microsoft.com/office/drawing/2014/main" id="{9CAE5069-D0CD-4B93-0CC0-FA363694B5C5}"/>
              </a:ext>
            </a:extLst>
          </p:cNvPr>
          <p:cNvSpPr>
            <a:spLocks noGrp="1"/>
          </p:cNvSpPr>
          <p:nvPr>
            <p:ph type="body" sz="quarter" idx="72" hasCustomPrompt="1"/>
          </p:nvPr>
        </p:nvSpPr>
        <p:spPr>
          <a:xfrm>
            <a:off x="348880" y="9630078"/>
            <a:ext cx="2021021" cy="218562"/>
          </a:xfrm>
          <a:prstGeom prst="rect">
            <a:avLst/>
          </a:prstGeom>
        </p:spPr>
        <p:txBody>
          <a:bodyPr/>
          <a:lstStyle>
            <a:lvl1pPr marL="0" indent="0" algn="ctr">
              <a:buFont typeface="Arial" panose="020B0604020202020204" pitchFamily="34" charset="0"/>
              <a:buNone/>
              <a:defRPr sz="900" b="0" i="0">
                <a:latin typeface="Arial" panose="020B0604020202020204" pitchFamily="34" charset="0"/>
                <a:ea typeface="Helvetica Neue" panose="02000503000000020004" pitchFamily="2" charset="0"/>
                <a:cs typeface="Arial" panose="020B0604020202020204" pitchFamily="34" charset="0"/>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fr-FR" dirty="0">
                <a:solidFill>
                  <a:srgbClr val="000000"/>
                </a:solidFill>
                <a:effectLst/>
                <a:latin typeface="Calibri" panose="020F0502020204030204" pitchFamily="34" charset="0"/>
              </a:rPr>
              <a:t>E-mail du contact</a:t>
            </a:r>
          </a:p>
        </p:txBody>
      </p:sp>
      <p:sp>
        <p:nvSpPr>
          <p:cNvPr id="8" name="Espace réservé pour une image  36">
            <a:extLst>
              <a:ext uri="{FF2B5EF4-FFF2-40B4-BE49-F238E27FC236}">
                <a16:creationId xmlns:a16="http://schemas.microsoft.com/office/drawing/2014/main" id="{CACA3042-F242-4343-6B3F-C4BC63757926}"/>
              </a:ext>
            </a:extLst>
          </p:cNvPr>
          <p:cNvSpPr>
            <a:spLocks noGrp="1"/>
          </p:cNvSpPr>
          <p:nvPr>
            <p:ph type="pic" sz="quarter" idx="73" hasCustomPrompt="1"/>
          </p:nvPr>
        </p:nvSpPr>
        <p:spPr>
          <a:xfrm>
            <a:off x="2894723" y="974769"/>
            <a:ext cx="1194624" cy="604102"/>
          </a:xfrm>
          <a:prstGeom prst="rect">
            <a:avLst/>
          </a:prstGeom>
        </p:spPr>
        <p:txBody>
          <a:bodyPr anchor="ctr"/>
          <a:lstStyle>
            <a:lvl1pPr marL="0" indent="0" algn="ctr">
              <a:buNone/>
              <a:defRPr sz="1200">
                <a:latin typeface="Helvetica" pitchFamily="2" charset="0"/>
              </a:defRPr>
            </a:lvl1pPr>
          </a:lstStyle>
          <a:p>
            <a:r>
              <a:rPr lang="fr-FR" sz="1200" dirty="0"/>
              <a:t>Logo de l’entreprise porteuse du projet</a:t>
            </a:r>
            <a:endParaRPr lang="fr-FR" dirty="0"/>
          </a:p>
        </p:txBody>
      </p:sp>
      <p:sp>
        <p:nvSpPr>
          <p:cNvPr id="9" name="Espace réservé du texte 55">
            <a:extLst>
              <a:ext uri="{FF2B5EF4-FFF2-40B4-BE49-F238E27FC236}">
                <a16:creationId xmlns:a16="http://schemas.microsoft.com/office/drawing/2014/main" id="{75A9443E-682C-426D-ECCD-80490916B9E8}"/>
              </a:ext>
            </a:extLst>
          </p:cNvPr>
          <p:cNvSpPr>
            <a:spLocks noGrp="1"/>
          </p:cNvSpPr>
          <p:nvPr>
            <p:ph type="body" sz="quarter" idx="69" hasCustomPrompt="1"/>
          </p:nvPr>
        </p:nvSpPr>
        <p:spPr>
          <a:xfrm>
            <a:off x="485109" y="1551474"/>
            <a:ext cx="1619653" cy="404812"/>
          </a:xfrm>
          <a:prstGeom prst="rect">
            <a:avLst/>
          </a:prstGeom>
        </p:spPr>
        <p:txBody>
          <a:bodyPr/>
          <a:lstStyle>
            <a:lvl1pPr marL="0" indent="0" algn="ctr">
              <a:buNone/>
              <a:defRPr sz="1600">
                <a:solidFill>
                  <a:srgbClr val="7D7167"/>
                </a:solidFill>
                <a:latin typeface="Impact" panose="020B0806030902050204" pitchFamily="34" charset="0"/>
              </a:defRPr>
            </a:lvl1pPr>
          </a:lstStyle>
          <a:p>
            <a:pPr lvl="0"/>
            <a:r>
              <a:rPr lang="fr-FR" dirty="0"/>
              <a:t>NOM ENTREPRISE</a:t>
            </a:r>
          </a:p>
        </p:txBody>
      </p:sp>
    </p:spTree>
    <p:extLst>
      <p:ext uri="{BB962C8B-B14F-4D97-AF65-F5344CB8AC3E}">
        <p14:creationId xmlns:p14="http://schemas.microsoft.com/office/powerpoint/2010/main" val="42612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8C788D4-1EFE-2D1C-076E-C02E03C9DE13}"/>
              </a:ext>
            </a:extLst>
          </p:cNvPr>
          <p:cNvPicPr>
            <a:picLocks noChangeAspect="1"/>
          </p:cNvPicPr>
          <p:nvPr userDrawn="1"/>
        </p:nvPicPr>
        <p:blipFill>
          <a:blip r:embed="rId2"/>
          <a:stretch>
            <a:fillRect/>
          </a:stretch>
        </p:blipFill>
        <p:spPr>
          <a:xfrm>
            <a:off x="1309688" y="3154363"/>
            <a:ext cx="4940300" cy="4381500"/>
          </a:xfrm>
          <a:prstGeom prst="rect">
            <a:avLst/>
          </a:prstGeom>
          <a:solidFill>
            <a:srgbClr val="FFCD00"/>
          </a:solidFill>
        </p:spPr>
      </p:pic>
      <p:sp>
        <p:nvSpPr>
          <p:cNvPr id="6" name="ZoneTexte 5">
            <a:extLst>
              <a:ext uri="{FF2B5EF4-FFF2-40B4-BE49-F238E27FC236}">
                <a16:creationId xmlns:a16="http://schemas.microsoft.com/office/drawing/2014/main" id="{822BCAFB-927D-0FDF-F205-026B056B92C8}"/>
              </a:ext>
            </a:extLst>
          </p:cNvPr>
          <p:cNvSpPr txBox="1"/>
          <p:nvPr userDrawn="1"/>
        </p:nvSpPr>
        <p:spPr>
          <a:xfrm>
            <a:off x="1433947" y="3307507"/>
            <a:ext cx="4667596" cy="2539157"/>
          </a:xfrm>
          <a:prstGeom prst="rect">
            <a:avLst/>
          </a:prstGeom>
          <a:noFill/>
        </p:spPr>
        <p:txBody>
          <a:bodyPr wrap="square">
            <a:spAutoFit/>
          </a:bodyPr>
          <a:lstStyle/>
          <a:p>
            <a:r>
              <a:rPr lang="fr-FR" sz="1600" b="0" i="0" dirty="0">
                <a:solidFill>
                  <a:schemeClr val="bg1"/>
                </a:solidFill>
                <a:latin typeface="Impact" panose="020B0806030902050204" pitchFamily="34" charset="0"/>
                <a:cs typeface="Arial" panose="020B0604020202020204" pitchFamily="34" charset="0"/>
              </a:rPr>
              <a:t>Consignes sur la forme </a:t>
            </a:r>
          </a:p>
          <a:p>
            <a:r>
              <a:rPr lang="fr-FR" sz="1100" b="0" i="0" dirty="0">
                <a:latin typeface="Arial" panose="020B0604020202020204" pitchFamily="34" charset="0"/>
                <a:cs typeface="Arial" panose="020B0604020202020204" pitchFamily="34" charset="0"/>
              </a:rPr>
              <a:t>Chaque paragraphe doit être rédigé (pas d'énumération)</a:t>
            </a:r>
          </a:p>
          <a:p>
            <a:r>
              <a:rPr lang="fr-FR" sz="1100" b="0" i="0" dirty="0">
                <a:latin typeface="Arial" panose="020B0604020202020204" pitchFamily="34" charset="0"/>
                <a:cs typeface="Arial" panose="020B0604020202020204" pitchFamily="34" charset="0"/>
              </a:rPr>
              <a:t>Veillez à soigner le style et à l'adapter à une audience large, grand public</a:t>
            </a:r>
          </a:p>
          <a:p>
            <a:endParaRPr lang="fr-FR" sz="1100" b="0" i="0" dirty="0">
              <a:latin typeface="Arial" panose="020B0604020202020204" pitchFamily="34" charset="0"/>
              <a:cs typeface="Arial" panose="020B0604020202020204" pitchFamily="34" charset="0"/>
            </a:endParaRPr>
          </a:p>
          <a:p>
            <a:r>
              <a:rPr lang="fr-FR" sz="1100" b="0" i="0" dirty="0">
                <a:latin typeface="Arial" panose="020B0604020202020204" pitchFamily="34" charset="0"/>
                <a:cs typeface="Arial" panose="020B0604020202020204" pitchFamily="34" charset="0"/>
              </a:rPr>
              <a:t>Ne pas fournir de PDF mais le Powerpoint afin que nous puissions extraire les données brutes </a:t>
            </a:r>
          </a:p>
          <a:p>
            <a:endParaRPr lang="fr-FR" sz="1100" b="0" i="0" dirty="0">
              <a:latin typeface="Arial" panose="020B0604020202020204" pitchFamily="34" charset="0"/>
              <a:cs typeface="Arial" panose="020B0604020202020204" pitchFamily="34" charset="0"/>
            </a:endParaRPr>
          </a:p>
          <a:p>
            <a:r>
              <a:rPr lang="fr-FR" sz="1100" b="0" i="0" dirty="0">
                <a:latin typeface="Arial" panose="020B0604020202020204" pitchFamily="34" charset="0"/>
                <a:cs typeface="Arial" panose="020B0604020202020204" pitchFamily="34" charset="0"/>
              </a:rPr>
              <a:t>Assurez-vous de ne pas divulguer des informations trop sensibles ou confidentielles (contrat non encore signé, brevet en cours de dépôt, etc.)</a:t>
            </a:r>
          </a:p>
          <a:p>
            <a:endParaRPr lang="fr-FR" sz="1100" b="0" i="0" dirty="0">
              <a:latin typeface="Arial" panose="020B0604020202020204" pitchFamily="34" charset="0"/>
              <a:cs typeface="Arial" panose="020B0604020202020204" pitchFamily="34" charset="0"/>
            </a:endParaRPr>
          </a:p>
          <a:p>
            <a:r>
              <a:rPr lang="fr-FR" sz="1100" b="0" i="0" dirty="0">
                <a:latin typeface="Arial" panose="020B0604020202020204" pitchFamily="34" charset="0"/>
                <a:cs typeface="Arial" panose="020B0604020202020204" pitchFamily="34" charset="0"/>
              </a:rPr>
              <a:t>En déposant cette fiche résumée, vous accordez à Bpifrance et à l’Etat le droit de la diffuser, y compris avec les images, dans le cadre de la communication sur le projet ou l’appel à projets.</a:t>
            </a:r>
          </a:p>
        </p:txBody>
      </p:sp>
    </p:spTree>
    <p:extLst>
      <p:ext uri="{BB962C8B-B14F-4D97-AF65-F5344CB8AC3E}">
        <p14:creationId xmlns:p14="http://schemas.microsoft.com/office/powerpoint/2010/main" val="1870845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379006"/>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7"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Espace réservé du texte 70">
            <a:extLst>
              <a:ext uri="{FF2B5EF4-FFF2-40B4-BE49-F238E27FC236}">
                <a16:creationId xmlns:a16="http://schemas.microsoft.com/office/drawing/2014/main" id="{7DBD9D88-A6A6-CE71-E7A6-CB2F73420CAD}"/>
              </a:ext>
            </a:extLst>
          </p:cNvPr>
          <p:cNvSpPr>
            <a:spLocks noGrp="1"/>
          </p:cNvSpPr>
          <p:nvPr>
            <p:ph type="body" sz="quarter" idx="26"/>
          </p:nvPr>
        </p:nvSpPr>
        <p:spPr>
          <a:xfrm>
            <a:off x="267821" y="915988"/>
            <a:ext cx="2021021" cy="404812"/>
          </a:xfrm>
        </p:spPr>
        <p:txBody>
          <a:bodyPr/>
          <a:lstStyle/>
          <a:p>
            <a:pPr algn="ctr">
              <a:spcBef>
                <a:spcPts val="227"/>
              </a:spcBef>
            </a:pPr>
            <a:r>
              <a:rPr lang="fr-FR" dirty="0"/>
              <a:t>TOURNESOL 2P</a:t>
            </a:r>
          </a:p>
        </p:txBody>
      </p:sp>
      <p:sp>
        <p:nvSpPr>
          <p:cNvPr id="72" name="Espace réservé du texte 71">
            <a:extLst>
              <a:ext uri="{FF2B5EF4-FFF2-40B4-BE49-F238E27FC236}">
                <a16:creationId xmlns:a16="http://schemas.microsoft.com/office/drawing/2014/main" id="{51C2917F-6461-0DD2-AAD7-FAFFAAE228A4}"/>
              </a:ext>
            </a:extLst>
          </p:cNvPr>
          <p:cNvSpPr>
            <a:spLocks noGrp="1"/>
          </p:cNvSpPr>
          <p:nvPr>
            <p:ph type="body" sz="quarter" idx="28"/>
          </p:nvPr>
        </p:nvSpPr>
        <p:spPr>
          <a:xfrm>
            <a:off x="4182687" y="1308985"/>
            <a:ext cx="3376988" cy="256915"/>
          </a:xfrm>
        </p:spPr>
        <p:txBody>
          <a:bodyPr/>
          <a:lstStyle/>
          <a:p>
            <a:pPr algn="l">
              <a:spcBef>
                <a:spcPts val="227"/>
              </a:spcBef>
            </a:pPr>
            <a:r>
              <a:rPr lang="fr-FR" dirty="0"/>
              <a:t>Investissements pour la transformation des graines de tournesol en huile et tourteau.</a:t>
            </a:r>
          </a:p>
        </p:txBody>
      </p:sp>
      <p:sp>
        <p:nvSpPr>
          <p:cNvPr id="73" name="Espace réservé du texte 72">
            <a:extLst>
              <a:ext uri="{FF2B5EF4-FFF2-40B4-BE49-F238E27FC236}">
                <a16:creationId xmlns:a16="http://schemas.microsoft.com/office/drawing/2014/main" id="{FA5C7E53-8B45-3986-557F-B6942181020C}"/>
              </a:ext>
            </a:extLst>
          </p:cNvPr>
          <p:cNvSpPr>
            <a:spLocks noGrp="1"/>
          </p:cNvSpPr>
          <p:nvPr>
            <p:ph type="body" sz="quarter" idx="29"/>
          </p:nvPr>
        </p:nvSpPr>
        <p:spPr/>
        <p:txBody>
          <a:bodyPr/>
          <a:lstStyle/>
          <a:p>
            <a:pPr algn="just">
              <a:spcBef>
                <a:spcPts val="227"/>
              </a:spcBef>
            </a:pPr>
            <a:r>
              <a:rPr lang="fr-FR" dirty="0"/>
              <a:t>L’Huilerie de Chambarand est spécialisée dans le pressage à froid des graines oléagineuses de la région AURA. Ce procédé mécanique et doux permet de transformer les graines de colza et de tournesol en huiles brutes et en tourteaux de hautes qualités pour l’alimentation humaine et animale. </a:t>
            </a:r>
          </a:p>
        </p:txBody>
      </p:sp>
      <p:sp>
        <p:nvSpPr>
          <p:cNvPr id="74" name="Espace réservé du texte 73">
            <a:extLst>
              <a:ext uri="{FF2B5EF4-FFF2-40B4-BE49-F238E27FC236}">
                <a16:creationId xmlns:a16="http://schemas.microsoft.com/office/drawing/2014/main" id="{191C15D9-FC31-A23B-88E7-E977910EF20D}"/>
              </a:ext>
            </a:extLst>
          </p:cNvPr>
          <p:cNvSpPr>
            <a:spLocks noGrp="1"/>
          </p:cNvSpPr>
          <p:nvPr>
            <p:ph type="body" sz="quarter" idx="30"/>
          </p:nvPr>
        </p:nvSpPr>
        <p:spPr/>
        <p:txBody>
          <a:bodyPr/>
          <a:lstStyle/>
          <a:p>
            <a:pPr algn="l">
              <a:spcBef>
                <a:spcPts val="227"/>
              </a:spcBef>
            </a:pPr>
            <a:r>
              <a:rPr lang="fr-FR" dirty="0"/>
              <a:t>Roybon</a:t>
            </a:r>
          </a:p>
        </p:txBody>
      </p:sp>
      <p:sp>
        <p:nvSpPr>
          <p:cNvPr id="75" name="Espace réservé du texte 74">
            <a:extLst>
              <a:ext uri="{FF2B5EF4-FFF2-40B4-BE49-F238E27FC236}">
                <a16:creationId xmlns:a16="http://schemas.microsoft.com/office/drawing/2014/main" id="{36CB00A6-23B2-791A-F8D5-A3BE2E5CEACF}"/>
              </a:ext>
            </a:extLst>
          </p:cNvPr>
          <p:cNvSpPr>
            <a:spLocks noGrp="1"/>
          </p:cNvSpPr>
          <p:nvPr>
            <p:ph type="body" sz="quarter" idx="31"/>
          </p:nvPr>
        </p:nvSpPr>
        <p:spPr/>
        <p:txBody>
          <a:bodyPr/>
          <a:lstStyle/>
          <a:p>
            <a:pPr algn="l">
              <a:spcBef>
                <a:spcPts val="227"/>
              </a:spcBef>
            </a:pPr>
            <a:r>
              <a:rPr lang="fr-FR" dirty="0"/>
              <a:t>Isère (38)</a:t>
            </a:r>
          </a:p>
        </p:txBody>
      </p:sp>
      <p:sp>
        <p:nvSpPr>
          <p:cNvPr id="76" name="Espace réservé du texte 75">
            <a:extLst>
              <a:ext uri="{FF2B5EF4-FFF2-40B4-BE49-F238E27FC236}">
                <a16:creationId xmlns:a16="http://schemas.microsoft.com/office/drawing/2014/main" id="{51CE0A43-17D6-2BB2-CE80-ECF919C75097}"/>
              </a:ext>
            </a:extLst>
          </p:cNvPr>
          <p:cNvSpPr>
            <a:spLocks noGrp="1"/>
          </p:cNvSpPr>
          <p:nvPr>
            <p:ph type="body" sz="quarter" idx="32"/>
          </p:nvPr>
        </p:nvSpPr>
        <p:spPr/>
        <p:txBody>
          <a:bodyPr/>
          <a:lstStyle/>
          <a:p>
            <a:pPr algn="l">
              <a:spcBef>
                <a:spcPts val="227"/>
              </a:spcBef>
            </a:pPr>
            <a:r>
              <a:rPr lang="fr-FR" dirty="0"/>
              <a:t>Auvergne-Rhône-Alpes</a:t>
            </a:r>
          </a:p>
        </p:txBody>
      </p:sp>
      <p:sp>
        <p:nvSpPr>
          <p:cNvPr id="77" name="Espace réservé du texte 76">
            <a:extLst>
              <a:ext uri="{FF2B5EF4-FFF2-40B4-BE49-F238E27FC236}">
                <a16:creationId xmlns:a16="http://schemas.microsoft.com/office/drawing/2014/main" id="{869ADD16-16E1-4FC5-C17F-842BB7EAD19E}"/>
              </a:ext>
            </a:extLst>
          </p:cNvPr>
          <p:cNvSpPr>
            <a:spLocks noGrp="1"/>
          </p:cNvSpPr>
          <p:nvPr>
            <p:ph type="body" sz="quarter" idx="38"/>
          </p:nvPr>
        </p:nvSpPr>
        <p:spPr/>
        <p:txBody>
          <a:bodyPr/>
          <a:lstStyle/>
          <a:p>
            <a:pPr algn="l">
              <a:spcBef>
                <a:spcPts val="227"/>
              </a:spcBef>
            </a:pPr>
            <a:r>
              <a:rPr lang="fr-FR" dirty="0"/>
              <a:t>18 mois</a:t>
            </a:r>
          </a:p>
        </p:txBody>
      </p:sp>
      <p:sp>
        <p:nvSpPr>
          <p:cNvPr id="78" name="Espace réservé du texte 77">
            <a:extLst>
              <a:ext uri="{FF2B5EF4-FFF2-40B4-BE49-F238E27FC236}">
                <a16:creationId xmlns:a16="http://schemas.microsoft.com/office/drawing/2014/main" id="{BB5D3750-AA15-C0DB-C599-616BDF66DBE0}"/>
              </a:ext>
            </a:extLst>
          </p:cNvPr>
          <p:cNvSpPr>
            <a:spLocks noGrp="1"/>
          </p:cNvSpPr>
          <p:nvPr>
            <p:ph type="body" sz="quarter" idx="39"/>
          </p:nvPr>
        </p:nvSpPr>
        <p:spPr/>
        <p:txBody>
          <a:bodyPr/>
          <a:lstStyle/>
          <a:p>
            <a:pPr algn="l">
              <a:spcBef>
                <a:spcPts val="227"/>
              </a:spcBef>
            </a:pPr>
            <a:r>
              <a:rPr lang="fr-FR" dirty="0"/>
              <a:t>3 356 225 € </a:t>
            </a:r>
          </a:p>
        </p:txBody>
      </p:sp>
      <p:sp>
        <p:nvSpPr>
          <p:cNvPr id="79" name="Espace réservé du texte 78">
            <a:extLst>
              <a:ext uri="{FF2B5EF4-FFF2-40B4-BE49-F238E27FC236}">
                <a16:creationId xmlns:a16="http://schemas.microsoft.com/office/drawing/2014/main" id="{FB0E3EAF-C088-8F76-45C7-05C5D6987759}"/>
              </a:ext>
            </a:extLst>
          </p:cNvPr>
          <p:cNvSpPr>
            <a:spLocks noGrp="1"/>
          </p:cNvSpPr>
          <p:nvPr>
            <p:ph type="body" sz="quarter" idx="40"/>
          </p:nvPr>
        </p:nvSpPr>
        <p:spPr/>
        <p:txBody>
          <a:bodyPr/>
          <a:lstStyle/>
          <a:p>
            <a:pPr algn="l">
              <a:spcBef>
                <a:spcPts val="227"/>
              </a:spcBef>
            </a:pPr>
            <a:r>
              <a:rPr lang="fr-FR" dirty="0"/>
              <a:t>1 342 490 € </a:t>
            </a:r>
          </a:p>
        </p:txBody>
      </p:sp>
      <p:sp>
        <p:nvSpPr>
          <p:cNvPr id="80" name="Espace réservé du texte 79">
            <a:extLst>
              <a:ext uri="{FF2B5EF4-FFF2-40B4-BE49-F238E27FC236}">
                <a16:creationId xmlns:a16="http://schemas.microsoft.com/office/drawing/2014/main" id="{6954F5BF-5CF9-EE15-FBAA-6CD0A8929FEF}"/>
              </a:ext>
            </a:extLst>
          </p:cNvPr>
          <p:cNvSpPr>
            <a:spLocks noGrp="1"/>
          </p:cNvSpPr>
          <p:nvPr>
            <p:ph type="body" sz="quarter" idx="41"/>
          </p:nvPr>
        </p:nvSpPr>
        <p:spPr/>
        <p:txBody>
          <a:bodyPr/>
          <a:lstStyle/>
          <a:p>
            <a:pPr algn="l">
              <a:spcBef>
                <a:spcPts val="227"/>
              </a:spcBef>
            </a:pPr>
            <a:r>
              <a:rPr lang="fr-FR" dirty="0"/>
              <a:t>SUB : 805 494 € / AR : 536 996 €</a:t>
            </a:r>
          </a:p>
        </p:txBody>
      </p:sp>
      <p:sp>
        <p:nvSpPr>
          <p:cNvPr id="81" name="Espace réservé du texte 80">
            <a:extLst>
              <a:ext uri="{FF2B5EF4-FFF2-40B4-BE49-F238E27FC236}">
                <a16:creationId xmlns:a16="http://schemas.microsoft.com/office/drawing/2014/main" id="{9BBF619A-4A41-4F8D-CFB0-14713DEF679D}"/>
              </a:ext>
            </a:extLst>
          </p:cNvPr>
          <p:cNvSpPr>
            <a:spLocks noGrp="1"/>
          </p:cNvSpPr>
          <p:nvPr>
            <p:ph type="body" sz="quarter" idx="42"/>
          </p:nvPr>
        </p:nvSpPr>
        <p:spPr>
          <a:xfrm>
            <a:off x="348880" y="8709415"/>
            <a:ext cx="2165720" cy="224512"/>
          </a:xfrm>
        </p:spPr>
        <p:txBody>
          <a:bodyPr/>
          <a:lstStyle/>
          <a:p>
            <a:pPr algn="l">
              <a:spcBef>
                <a:spcPts val="227"/>
              </a:spcBef>
            </a:pPr>
            <a:r>
              <a:rPr lang="fr-FR" dirty="0"/>
              <a:t>30 AGRO CAPACITES AGROALIM 1</a:t>
            </a:r>
          </a:p>
        </p:txBody>
      </p:sp>
      <p:sp>
        <p:nvSpPr>
          <p:cNvPr id="82" name="Espace réservé du texte 81">
            <a:extLst>
              <a:ext uri="{FF2B5EF4-FFF2-40B4-BE49-F238E27FC236}">
                <a16:creationId xmlns:a16="http://schemas.microsoft.com/office/drawing/2014/main" id="{5E650FBC-9049-EE2F-1B9D-7F6FFF9EC0C3}"/>
              </a:ext>
            </a:extLst>
          </p:cNvPr>
          <p:cNvSpPr>
            <a:spLocks noGrp="1"/>
          </p:cNvSpPr>
          <p:nvPr>
            <p:ph type="body" sz="quarter" idx="44"/>
          </p:nvPr>
        </p:nvSpPr>
        <p:spPr/>
        <p:txBody>
          <a:bodyPr/>
          <a:lstStyle/>
          <a:p>
            <a:pPr>
              <a:spcBef>
                <a:spcPts val="227"/>
              </a:spcBef>
            </a:pPr>
            <a:r>
              <a:rPr lang="fr-FR" dirty="0"/>
              <a:t>Image de synthèse de l’entreprise à l’issue des travaux. </a:t>
            </a:r>
          </a:p>
          <a:p>
            <a:pPr>
              <a:spcBef>
                <a:spcPts val="227"/>
              </a:spcBef>
            </a:pPr>
            <a:r>
              <a:rPr lang="fr-FR" dirty="0"/>
              <a:t>Crédits de l’illustration : Huilerie de Chambarand</a:t>
            </a:r>
          </a:p>
          <a:p>
            <a:pPr>
              <a:spcBef>
                <a:spcPts val="227"/>
              </a:spcBef>
            </a:pPr>
            <a:endParaRPr lang="fr-FR" dirty="0"/>
          </a:p>
        </p:txBody>
      </p:sp>
      <p:sp>
        <p:nvSpPr>
          <p:cNvPr id="83" name="Espace réservé du texte 82">
            <a:extLst>
              <a:ext uri="{FF2B5EF4-FFF2-40B4-BE49-F238E27FC236}">
                <a16:creationId xmlns:a16="http://schemas.microsoft.com/office/drawing/2014/main" id="{25CEA71A-7313-A84A-891F-1465674BD7C7}"/>
              </a:ext>
            </a:extLst>
          </p:cNvPr>
          <p:cNvSpPr>
            <a:spLocks noGrp="1"/>
          </p:cNvSpPr>
          <p:nvPr>
            <p:ph type="body" sz="quarter" idx="45"/>
          </p:nvPr>
        </p:nvSpPr>
        <p:spPr>
          <a:xfrm>
            <a:off x="2921693" y="3008643"/>
            <a:ext cx="4335758" cy="1245536"/>
          </a:xfrm>
        </p:spPr>
        <p:txBody>
          <a:bodyPr/>
          <a:lstStyle/>
          <a:p>
            <a:pPr algn="just">
              <a:spcBef>
                <a:spcPts val="227"/>
              </a:spcBef>
            </a:pPr>
            <a:r>
              <a:rPr lang="fr-FR" dirty="0"/>
              <a:t>L’Huilerie de Chambarand, entreprise indépendante, investit dans son outil de production pour triturer du tournesol sur son site de Roybon (38) et relocaliser des maillons essentiels de la chaîne de transformation agroalimentaire tout en mobilisant de manière soutenable et résiliente la filière locale. Au travers d’équipements présentant une innovation de procédé, l’entreprise renforcera l'autonomie alimentaire de la France et diminuera sa dépendance en produits agroalimentaires transformés critiques. L’Huilerie permet ainsi à l’ensemble de la filière (coopératives négoces, fabricants d’aliments et agriculteurs) de valoriser le tournesol dans un circuit court. </a:t>
            </a:r>
          </a:p>
        </p:txBody>
      </p:sp>
      <p:sp>
        <p:nvSpPr>
          <p:cNvPr id="84" name="Espace réservé du texte 83">
            <a:extLst>
              <a:ext uri="{FF2B5EF4-FFF2-40B4-BE49-F238E27FC236}">
                <a16:creationId xmlns:a16="http://schemas.microsoft.com/office/drawing/2014/main" id="{A90148DD-A9E1-04CE-4DEC-D0F39E355FB2}"/>
              </a:ext>
            </a:extLst>
          </p:cNvPr>
          <p:cNvSpPr>
            <a:spLocks noGrp="1"/>
          </p:cNvSpPr>
          <p:nvPr>
            <p:ph type="body" sz="quarter" idx="46"/>
          </p:nvPr>
        </p:nvSpPr>
        <p:spPr/>
        <p:txBody>
          <a:bodyPr/>
          <a:lstStyle/>
          <a:p>
            <a:pPr algn="l">
              <a:spcBef>
                <a:spcPts val="227"/>
              </a:spcBef>
            </a:pPr>
            <a:r>
              <a:rPr lang="fr-FR" dirty="0" err="1"/>
              <a:t>Monopartenaire</a:t>
            </a:r>
            <a:r>
              <a:rPr lang="fr-FR" dirty="0"/>
              <a:t> </a:t>
            </a:r>
          </a:p>
        </p:txBody>
      </p:sp>
      <p:sp>
        <p:nvSpPr>
          <p:cNvPr id="85" name="Espace réservé du texte 84">
            <a:extLst>
              <a:ext uri="{FF2B5EF4-FFF2-40B4-BE49-F238E27FC236}">
                <a16:creationId xmlns:a16="http://schemas.microsoft.com/office/drawing/2014/main" id="{3CC90F06-AC94-0E6C-FE93-16DC07AF45E4}"/>
              </a:ext>
            </a:extLst>
          </p:cNvPr>
          <p:cNvSpPr>
            <a:spLocks noGrp="1"/>
          </p:cNvSpPr>
          <p:nvPr>
            <p:ph type="body" sz="quarter" idx="48"/>
          </p:nvPr>
        </p:nvSpPr>
        <p:spPr/>
        <p:txBody>
          <a:bodyPr/>
          <a:lstStyle/>
          <a:p>
            <a:pPr algn="l">
              <a:spcBef>
                <a:spcPts val="227"/>
              </a:spcBef>
            </a:pPr>
            <a:r>
              <a:rPr lang="fr-FR" dirty="0"/>
              <a:t>Non significatif</a:t>
            </a:r>
          </a:p>
        </p:txBody>
      </p:sp>
      <p:sp>
        <p:nvSpPr>
          <p:cNvPr id="86" name="Espace réservé du texte 85">
            <a:extLst>
              <a:ext uri="{FF2B5EF4-FFF2-40B4-BE49-F238E27FC236}">
                <a16:creationId xmlns:a16="http://schemas.microsoft.com/office/drawing/2014/main" id="{60096708-83DA-F505-6CA8-AD3FAFD9C74D}"/>
              </a:ext>
            </a:extLst>
          </p:cNvPr>
          <p:cNvSpPr>
            <a:spLocks noGrp="1"/>
          </p:cNvSpPr>
          <p:nvPr>
            <p:ph type="body" sz="quarter" idx="50"/>
          </p:nvPr>
        </p:nvSpPr>
        <p:spPr/>
        <p:txBody>
          <a:bodyPr/>
          <a:lstStyle/>
          <a:p>
            <a:pPr>
              <a:spcBef>
                <a:spcPts val="227"/>
              </a:spcBef>
            </a:pPr>
            <a:r>
              <a:rPr lang="fr-FR" dirty="0"/>
              <a:t>Non significatif</a:t>
            </a:r>
          </a:p>
        </p:txBody>
      </p:sp>
      <p:sp>
        <p:nvSpPr>
          <p:cNvPr id="87" name="Espace réservé du texte 86">
            <a:extLst>
              <a:ext uri="{FF2B5EF4-FFF2-40B4-BE49-F238E27FC236}">
                <a16:creationId xmlns:a16="http://schemas.microsoft.com/office/drawing/2014/main" id="{F20E5D77-4B3D-AD9F-E70F-A04AFA520C31}"/>
              </a:ext>
            </a:extLst>
          </p:cNvPr>
          <p:cNvSpPr>
            <a:spLocks noGrp="1"/>
          </p:cNvSpPr>
          <p:nvPr>
            <p:ph type="body" sz="quarter" idx="51"/>
          </p:nvPr>
        </p:nvSpPr>
        <p:spPr/>
        <p:txBody>
          <a:bodyPr/>
          <a:lstStyle/>
          <a:p>
            <a:pPr>
              <a:spcBef>
                <a:spcPts val="227"/>
              </a:spcBef>
            </a:pPr>
            <a:r>
              <a:rPr lang="fr-FR" dirty="0"/>
              <a:t>Non significatif</a:t>
            </a:r>
          </a:p>
        </p:txBody>
      </p:sp>
      <p:sp>
        <p:nvSpPr>
          <p:cNvPr id="89" name="Espace réservé du texte 88">
            <a:extLst>
              <a:ext uri="{FF2B5EF4-FFF2-40B4-BE49-F238E27FC236}">
                <a16:creationId xmlns:a16="http://schemas.microsoft.com/office/drawing/2014/main" id="{FF1C0BA4-DA46-19BF-348C-5AE80BF54D63}"/>
              </a:ext>
            </a:extLst>
          </p:cNvPr>
          <p:cNvSpPr>
            <a:spLocks noGrp="1"/>
          </p:cNvSpPr>
          <p:nvPr>
            <p:ph type="body" sz="quarter" idx="70"/>
          </p:nvPr>
        </p:nvSpPr>
        <p:spPr/>
        <p:txBody>
          <a:bodyPr/>
          <a:lstStyle/>
          <a:p>
            <a:pPr algn="l">
              <a:spcBef>
                <a:spcPts val="227"/>
              </a:spcBef>
            </a:pPr>
            <a:r>
              <a:rPr lang="fr-FR" dirty="0"/>
              <a:t>MARGARON Bernard</a:t>
            </a:r>
          </a:p>
        </p:txBody>
      </p:sp>
      <p:sp>
        <p:nvSpPr>
          <p:cNvPr id="90" name="Espace réservé du texte 89">
            <a:extLst>
              <a:ext uri="{FF2B5EF4-FFF2-40B4-BE49-F238E27FC236}">
                <a16:creationId xmlns:a16="http://schemas.microsoft.com/office/drawing/2014/main" id="{9F22C665-6B68-2557-8831-2DC2D8A43694}"/>
              </a:ext>
            </a:extLst>
          </p:cNvPr>
          <p:cNvSpPr>
            <a:spLocks noGrp="1"/>
          </p:cNvSpPr>
          <p:nvPr>
            <p:ph type="body" sz="quarter" idx="71"/>
          </p:nvPr>
        </p:nvSpPr>
        <p:spPr/>
        <p:txBody>
          <a:bodyPr/>
          <a:lstStyle/>
          <a:p>
            <a:pPr algn="l">
              <a:spcBef>
                <a:spcPts val="227"/>
              </a:spcBef>
            </a:pPr>
            <a:r>
              <a:rPr lang="fr-FR" dirty="0"/>
              <a:t>06 32 63 56 96</a:t>
            </a:r>
          </a:p>
        </p:txBody>
      </p:sp>
      <p:sp>
        <p:nvSpPr>
          <p:cNvPr id="91" name="Espace réservé du texte 90">
            <a:extLst>
              <a:ext uri="{FF2B5EF4-FFF2-40B4-BE49-F238E27FC236}">
                <a16:creationId xmlns:a16="http://schemas.microsoft.com/office/drawing/2014/main" id="{1913E05B-E6D2-097D-6C59-152660C86E04}"/>
              </a:ext>
            </a:extLst>
          </p:cNvPr>
          <p:cNvSpPr>
            <a:spLocks noGrp="1"/>
          </p:cNvSpPr>
          <p:nvPr>
            <p:ph type="body" sz="quarter" idx="72"/>
          </p:nvPr>
        </p:nvSpPr>
        <p:spPr>
          <a:xfrm>
            <a:off x="348880" y="9630078"/>
            <a:ext cx="2165720" cy="212298"/>
          </a:xfrm>
        </p:spPr>
        <p:txBody>
          <a:bodyPr/>
          <a:lstStyle/>
          <a:p>
            <a:pPr algn="l">
              <a:spcBef>
                <a:spcPts val="227"/>
              </a:spcBef>
            </a:pPr>
            <a:r>
              <a:rPr lang="fr-FR" dirty="0"/>
              <a:t>bm@margaron.fr</a:t>
            </a:r>
          </a:p>
        </p:txBody>
      </p:sp>
      <p:sp>
        <p:nvSpPr>
          <p:cNvPr id="88" name="Espace réservé du texte 87">
            <a:extLst>
              <a:ext uri="{FF2B5EF4-FFF2-40B4-BE49-F238E27FC236}">
                <a16:creationId xmlns:a16="http://schemas.microsoft.com/office/drawing/2014/main" id="{E6316AA3-E346-742D-2B6D-7B11B55EFE8D}"/>
              </a:ext>
            </a:extLst>
          </p:cNvPr>
          <p:cNvSpPr>
            <a:spLocks noGrp="1"/>
          </p:cNvSpPr>
          <p:nvPr>
            <p:ph type="body" sz="quarter" idx="69"/>
          </p:nvPr>
        </p:nvSpPr>
        <p:spPr/>
        <p:txBody>
          <a:bodyPr/>
          <a:lstStyle/>
          <a:p>
            <a:pPr>
              <a:spcBef>
                <a:spcPts val="227"/>
              </a:spcBef>
            </a:pPr>
            <a:r>
              <a:rPr lang="fr-FR" dirty="0"/>
              <a:t>HUILERIE DE CHAMBARAND</a:t>
            </a:r>
          </a:p>
        </p:txBody>
      </p:sp>
      <p:sp>
        <p:nvSpPr>
          <p:cNvPr id="35" name="Ellipse 34">
            <a:extLst>
              <a:ext uri="{FF2B5EF4-FFF2-40B4-BE49-F238E27FC236}">
                <a16:creationId xmlns:a16="http://schemas.microsoft.com/office/drawing/2014/main" id="{22D80C73-779A-8D34-3E1F-A26B8330C392}"/>
              </a:ext>
            </a:extLst>
          </p:cNvPr>
          <p:cNvSpPr/>
          <p:nvPr/>
        </p:nvSpPr>
        <p:spPr>
          <a:xfrm>
            <a:off x="1884780" y="5288763"/>
            <a:ext cx="81426" cy="78901"/>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27"/>
              </a:spcBef>
            </a:pPr>
            <a:endParaRPr lang="fr-FR"/>
          </a:p>
        </p:txBody>
      </p:sp>
      <p:pic>
        <p:nvPicPr>
          <p:cNvPr id="3" name="Espace réservé pour une image  2">
            <a:extLst>
              <a:ext uri="{FF2B5EF4-FFF2-40B4-BE49-F238E27FC236}">
                <a16:creationId xmlns:a16="http://schemas.microsoft.com/office/drawing/2014/main" id="{B5098733-CE67-3496-C60C-5894234CBC8E}"/>
              </a:ext>
            </a:extLst>
          </p:cNvPr>
          <p:cNvPicPr>
            <a:picLocks noGrp="1" noChangeAspect="1"/>
          </p:cNvPicPr>
          <p:nvPr>
            <p:ph type="pic" sz="quarter" idx="14"/>
          </p:nvPr>
        </p:nvPicPr>
        <p:blipFill>
          <a:blip r:embed="rId2"/>
          <a:srcRect l="9956" r="9956"/>
          <a:stretch>
            <a:fillRect/>
          </a:stretch>
        </p:blipFill>
        <p:spPr>
          <a:prstGeom prst="rect">
            <a:avLst/>
          </a:prstGeom>
        </p:spPr>
      </p:pic>
      <p:pic>
        <p:nvPicPr>
          <p:cNvPr id="2" name="Espace réservé pour une image  1">
            <a:extLst>
              <a:ext uri="{FF2B5EF4-FFF2-40B4-BE49-F238E27FC236}">
                <a16:creationId xmlns:a16="http://schemas.microsoft.com/office/drawing/2014/main" id="{04A57915-AF8E-2DF4-7918-47F0681A2669}"/>
              </a:ext>
            </a:extLst>
          </p:cNvPr>
          <p:cNvPicPr>
            <a:picLocks noGrp="1" noChangeAspect="1"/>
          </p:cNvPicPr>
          <p:nvPr>
            <p:ph type="pic" sz="quarter" idx="73"/>
          </p:nvPr>
        </p:nvPicPr>
        <p:blipFill>
          <a:blip r:embed="rId3"/>
          <a:srcRect l="2231" r="2231"/>
          <a:stretch>
            <a:fillRect/>
          </a:stretch>
        </p:blipFill>
        <p:spPr>
          <a:xfrm>
            <a:off x="2862298" y="961799"/>
            <a:ext cx="1194624" cy="604102"/>
          </a:xfrm>
          <a:prstGeom prst="rect">
            <a:avLst/>
          </a:prstGeom>
        </p:spPr>
      </p:pic>
    </p:spTree>
    <p:extLst>
      <p:ext uri="{BB962C8B-B14F-4D97-AF65-F5344CB8AC3E}">
        <p14:creationId xmlns:p14="http://schemas.microsoft.com/office/powerpoint/2010/main" val="268551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8299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200" b="0" dirty="0" smtClean="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defRPr>
        </a:defPPr>
      </a:lstStyle>
    </a:tx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14196</TotalTime>
  <Words>234</Words>
  <Application>Microsoft Office PowerPoint</Application>
  <PresentationFormat>Personnalisé</PresentationFormat>
  <Paragraphs>22</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Helvetica</vt:lpstr>
      <vt:lpstr>Helvetica Neue</vt:lpstr>
      <vt:lpstr>Impact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Pierrick BESSON</dc:creator>
  <cp:lastModifiedBy>Patrick BEAL</cp:lastModifiedBy>
  <cp:revision>20</cp:revision>
  <dcterms:created xsi:type="dcterms:W3CDTF">2023-03-20T14:18:01Z</dcterms:created>
  <dcterms:modified xsi:type="dcterms:W3CDTF">2023-09-12T09:51:54Z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6615553-48f4-466c-a66f-a3bb9a6459c5_Enabled">
    <vt:lpwstr>true</vt:lpwstr>
  </property>
  <property fmtid="{D5CDD505-2E9C-101B-9397-08002B2CF9AE}" pid="3" name="MSIP_Label_26615553-48f4-466c-a66f-a3bb9a6459c5_SetDate">
    <vt:lpwstr>2023-07-31T08:02:12Z</vt:lpwstr>
  </property>
  <property fmtid="{D5CDD505-2E9C-101B-9397-08002B2CF9AE}" pid="4" name="MSIP_Label_26615553-48f4-466c-a66f-a3bb9a6459c5_Method">
    <vt:lpwstr>Standard</vt:lpwstr>
  </property>
  <property fmtid="{D5CDD505-2E9C-101B-9397-08002B2CF9AE}" pid="5" name="MSIP_Label_26615553-48f4-466c-a66f-a3bb9a6459c5_Name">
    <vt:lpwstr>C1 - Interne</vt:lpwstr>
  </property>
  <property fmtid="{D5CDD505-2E9C-101B-9397-08002B2CF9AE}" pid="6" name="MSIP_Label_26615553-48f4-466c-a66f-a3bb9a6459c5_SiteId">
    <vt:lpwstr>1fbeb981-82a8-4cd1-8a51-a83806530676</vt:lpwstr>
  </property>
  <property fmtid="{D5CDD505-2E9C-101B-9397-08002B2CF9AE}" pid="7" name="MSIP_Label_26615553-48f4-466c-a66f-a3bb9a6459c5_ActionId">
    <vt:lpwstr>8a474c49-d2c0-4be0-8dad-dd30aa145656</vt:lpwstr>
  </property>
  <property fmtid="{D5CDD505-2E9C-101B-9397-08002B2CF9AE}" pid="8" name="MSIP_Label_26615553-48f4-466c-a66f-a3bb9a6459c5_ContentBits">
    <vt:lpwstr>0</vt:lpwstr>
  </property>
  <property fmtid="{D5CDD505-2E9C-101B-9397-08002B2CF9AE}" pid="9" name="_AdHocReviewCycleID">
    <vt:i4>-1502244681</vt:i4>
  </property>
  <property fmtid="{D5CDD505-2E9C-101B-9397-08002B2CF9AE}" pid="10" name="_NewReviewCycle">
    <vt:lpwstr/>
  </property>
  <property fmtid="{D5CDD505-2E9C-101B-9397-08002B2CF9AE}" pid="11" name="_EmailSubject">
    <vt:lpwstr>Site web Huilerie de Chambarand SAS</vt:lpwstr>
  </property>
  <property fmtid="{D5CDD505-2E9C-101B-9397-08002B2CF9AE}" pid="12" name="_AuthorEmail">
    <vt:lpwstr>patrick.beal@margaron.fr</vt:lpwstr>
  </property>
  <property fmtid="{D5CDD505-2E9C-101B-9397-08002B2CF9AE}" pid="13" name="_AuthorEmailDisplayName">
    <vt:lpwstr>Patrick BEAL</vt:lpwstr>
  </property>
</Properties>
</file>